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73" r:id="rId5"/>
    <p:sldId id="256" r:id="rId6"/>
    <p:sldId id="298" r:id="rId7"/>
    <p:sldId id="317" r:id="rId8"/>
    <p:sldId id="299" r:id="rId9"/>
    <p:sldId id="300" r:id="rId10"/>
    <p:sldId id="301" r:id="rId11"/>
    <p:sldId id="302" r:id="rId12"/>
    <p:sldId id="304" r:id="rId13"/>
    <p:sldId id="307" r:id="rId14"/>
    <p:sldId id="308" r:id="rId15"/>
    <p:sldId id="316" r:id="rId16"/>
    <p:sldId id="309" r:id="rId17"/>
    <p:sldId id="310" r:id="rId18"/>
    <p:sldId id="311" r:id="rId19"/>
    <p:sldId id="306" r:id="rId20"/>
    <p:sldId id="315" r:id="rId21"/>
    <p:sldId id="31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43F07-3396-AC48-9719-BB4DB4AECA07}" v="16" dt="2019-11-28T10:28:34.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9" autoAdjust="0"/>
    <p:restoredTop sz="94660"/>
  </p:normalViewPr>
  <p:slideViewPr>
    <p:cSldViewPr snapToGrid="0">
      <p:cViewPr varScale="1">
        <p:scale>
          <a:sx n="110" d="100"/>
          <a:sy n="110" d="100"/>
        </p:scale>
        <p:origin x="616" y="1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ka de Rouw" userId="8ebebbe3-13ec-49b6-b8d4-2aea9c05585d" providerId="ADAL" clId="{EBC43F07-3396-AC48-9719-BB4DB4AECA07}"/>
    <pc:docChg chg="undo custSel mod addSld delSld modSld sldOrd">
      <pc:chgData name="Mariska de Rouw" userId="8ebebbe3-13ec-49b6-b8d4-2aea9c05585d" providerId="ADAL" clId="{EBC43F07-3396-AC48-9719-BB4DB4AECA07}" dt="2019-11-28T15:44:46.324" v="289" actId="20577"/>
      <pc:docMkLst>
        <pc:docMk/>
      </pc:docMkLst>
      <pc:sldChg chg="delSp modSp add ord">
        <pc:chgData name="Mariska de Rouw" userId="8ebebbe3-13ec-49b6-b8d4-2aea9c05585d" providerId="ADAL" clId="{EBC43F07-3396-AC48-9719-BB4DB4AECA07}" dt="2019-11-28T12:21:41.870" v="137"/>
        <pc:sldMkLst>
          <pc:docMk/>
          <pc:sldMk cId="396779145" sldId="256"/>
        </pc:sldMkLst>
        <pc:spChg chg="mod">
          <ac:chgData name="Mariska de Rouw" userId="8ebebbe3-13ec-49b6-b8d4-2aea9c05585d" providerId="ADAL" clId="{EBC43F07-3396-AC48-9719-BB4DB4AECA07}" dt="2019-11-28T10:28:48.809" v="26" actId="1076"/>
          <ac:spMkLst>
            <pc:docMk/>
            <pc:sldMk cId="396779145" sldId="256"/>
            <ac:spMk id="4" creationId="{00000000-0000-0000-0000-000000000000}"/>
          </ac:spMkLst>
        </pc:spChg>
        <pc:spChg chg="mod">
          <ac:chgData name="Mariska de Rouw" userId="8ebebbe3-13ec-49b6-b8d4-2aea9c05585d" providerId="ADAL" clId="{EBC43F07-3396-AC48-9719-BB4DB4AECA07}" dt="2019-11-28T10:28:34.621" v="21" actId="1076"/>
          <ac:spMkLst>
            <pc:docMk/>
            <pc:sldMk cId="396779145" sldId="256"/>
            <ac:spMk id="6" creationId="{00000000-0000-0000-0000-000000000000}"/>
          </ac:spMkLst>
        </pc:spChg>
        <pc:spChg chg="mod">
          <ac:chgData name="Mariska de Rouw" userId="8ebebbe3-13ec-49b6-b8d4-2aea9c05585d" providerId="ADAL" clId="{EBC43F07-3396-AC48-9719-BB4DB4AECA07}" dt="2019-11-28T10:29:05.941" v="52" actId="20577"/>
          <ac:spMkLst>
            <pc:docMk/>
            <pc:sldMk cId="396779145" sldId="256"/>
            <ac:spMk id="17" creationId="{00000000-0000-0000-0000-000000000000}"/>
          </ac:spMkLst>
        </pc:spChg>
        <pc:spChg chg="del mod">
          <ac:chgData name="Mariska de Rouw" userId="8ebebbe3-13ec-49b6-b8d4-2aea9c05585d" providerId="ADAL" clId="{EBC43F07-3396-AC48-9719-BB4DB4AECA07}" dt="2019-11-28T10:28:31.316" v="20" actId="478"/>
          <ac:spMkLst>
            <pc:docMk/>
            <pc:sldMk cId="396779145" sldId="256"/>
            <ac:spMk id="25" creationId="{94AEA93B-6CF6-9347-A2AF-1902235E4329}"/>
          </ac:spMkLst>
        </pc:spChg>
        <pc:picChg chg="mod">
          <ac:chgData name="Mariska de Rouw" userId="8ebebbe3-13ec-49b6-b8d4-2aea9c05585d" providerId="ADAL" clId="{EBC43F07-3396-AC48-9719-BB4DB4AECA07}" dt="2019-11-28T10:28:40.419" v="23" actId="1076"/>
          <ac:picMkLst>
            <pc:docMk/>
            <pc:sldMk cId="396779145" sldId="256"/>
            <ac:picMk id="3" creationId="{00000000-0000-0000-0000-000000000000}"/>
          </ac:picMkLst>
        </pc:picChg>
      </pc:sldChg>
      <pc:sldChg chg="modSp add del">
        <pc:chgData name="Mariska de Rouw" userId="8ebebbe3-13ec-49b6-b8d4-2aea9c05585d" providerId="ADAL" clId="{EBC43F07-3396-AC48-9719-BB4DB4AECA07}" dt="2019-11-28T10:28:06.820" v="16"/>
        <pc:sldMkLst>
          <pc:docMk/>
          <pc:sldMk cId="1045430773" sldId="256"/>
        </pc:sldMkLst>
        <pc:spChg chg="mod">
          <ac:chgData name="Mariska de Rouw" userId="8ebebbe3-13ec-49b6-b8d4-2aea9c05585d" providerId="ADAL" clId="{EBC43F07-3396-AC48-9719-BB4DB4AECA07}" dt="2019-11-28T10:28:06.005" v="15" actId="1076"/>
          <ac:spMkLst>
            <pc:docMk/>
            <pc:sldMk cId="1045430773" sldId="256"/>
            <ac:spMk id="4" creationId="{00000000-0000-0000-0000-000000000000}"/>
          </ac:spMkLst>
        </pc:spChg>
      </pc:sldChg>
      <pc:sldChg chg="modSp">
        <pc:chgData name="Mariska de Rouw" userId="8ebebbe3-13ec-49b6-b8d4-2aea9c05585d" providerId="ADAL" clId="{EBC43F07-3396-AC48-9719-BB4DB4AECA07}" dt="2019-11-28T12:22:00.627" v="161" actId="5793"/>
        <pc:sldMkLst>
          <pc:docMk/>
          <pc:sldMk cId="284516575" sldId="298"/>
        </pc:sldMkLst>
        <pc:spChg chg="mod">
          <ac:chgData name="Mariska de Rouw" userId="8ebebbe3-13ec-49b6-b8d4-2aea9c05585d" providerId="ADAL" clId="{EBC43F07-3396-AC48-9719-BB4DB4AECA07}" dt="2019-11-28T12:22:00.627" v="161" actId="5793"/>
          <ac:spMkLst>
            <pc:docMk/>
            <pc:sldMk cId="284516575" sldId="298"/>
            <ac:spMk id="3" creationId="{00000000-0000-0000-0000-000000000000}"/>
          </ac:spMkLst>
        </pc:spChg>
      </pc:sldChg>
      <pc:sldChg chg="modSp">
        <pc:chgData name="Mariska de Rouw" userId="8ebebbe3-13ec-49b6-b8d4-2aea9c05585d" providerId="ADAL" clId="{EBC43F07-3396-AC48-9719-BB4DB4AECA07}" dt="2019-11-28T11:57:29.744" v="54" actId="27636"/>
        <pc:sldMkLst>
          <pc:docMk/>
          <pc:sldMk cId="3906918032" sldId="301"/>
        </pc:sldMkLst>
        <pc:spChg chg="mod">
          <ac:chgData name="Mariska de Rouw" userId="8ebebbe3-13ec-49b6-b8d4-2aea9c05585d" providerId="ADAL" clId="{EBC43F07-3396-AC48-9719-BB4DB4AECA07}" dt="2019-11-28T11:57:29.744" v="54" actId="27636"/>
          <ac:spMkLst>
            <pc:docMk/>
            <pc:sldMk cId="3906918032" sldId="301"/>
            <ac:spMk id="4" creationId="{55CAB1A1-E61F-1B4B-ACEE-A3861100CA4E}"/>
          </ac:spMkLst>
        </pc:spChg>
      </pc:sldChg>
      <pc:sldChg chg="delSp modSp add del">
        <pc:chgData name="Mariska de Rouw" userId="8ebebbe3-13ec-49b6-b8d4-2aea9c05585d" providerId="ADAL" clId="{EBC43F07-3396-AC48-9719-BB4DB4AECA07}" dt="2019-11-28T10:28:42.949" v="24" actId="2696"/>
        <pc:sldMkLst>
          <pc:docMk/>
          <pc:sldMk cId="436235632" sldId="315"/>
        </pc:sldMkLst>
        <pc:spChg chg="del mod">
          <ac:chgData name="Mariska de Rouw" userId="8ebebbe3-13ec-49b6-b8d4-2aea9c05585d" providerId="ADAL" clId="{EBC43F07-3396-AC48-9719-BB4DB4AECA07}" dt="2019-11-28T10:28:11.310" v="17"/>
          <ac:spMkLst>
            <pc:docMk/>
            <pc:sldMk cId="436235632" sldId="315"/>
            <ac:spMk id="2" creationId="{C2C6A457-0A51-D247-ABD8-31A864BDACFE}"/>
          </ac:spMkLst>
        </pc:spChg>
        <pc:spChg chg="del">
          <ac:chgData name="Mariska de Rouw" userId="8ebebbe3-13ec-49b6-b8d4-2aea9c05585d" providerId="ADAL" clId="{EBC43F07-3396-AC48-9719-BB4DB4AECA07}" dt="2019-11-28T10:28:11.310" v="17"/>
          <ac:spMkLst>
            <pc:docMk/>
            <pc:sldMk cId="436235632" sldId="315"/>
            <ac:spMk id="3" creationId="{44A3E11F-E3B2-B84E-BBF8-15DEF8A3E2EF}"/>
          </ac:spMkLst>
        </pc:spChg>
      </pc:sldChg>
      <pc:sldChg chg="addSp modSp add mod ord setBg">
        <pc:chgData name="Mariska de Rouw" userId="8ebebbe3-13ec-49b6-b8d4-2aea9c05585d" providerId="ADAL" clId="{EBC43F07-3396-AC48-9719-BB4DB4AECA07}" dt="2019-11-28T13:47:01.835" v="288"/>
        <pc:sldMkLst>
          <pc:docMk/>
          <pc:sldMk cId="3369246095" sldId="315"/>
        </pc:sldMkLst>
        <pc:spChg chg="mod">
          <ac:chgData name="Mariska de Rouw" userId="8ebebbe3-13ec-49b6-b8d4-2aea9c05585d" providerId="ADAL" clId="{EBC43F07-3396-AC48-9719-BB4DB4AECA07}" dt="2019-11-28T12:08:00.568" v="136" actId="26606"/>
          <ac:spMkLst>
            <pc:docMk/>
            <pc:sldMk cId="3369246095" sldId="315"/>
            <ac:spMk id="2" creationId="{CA871688-2CFE-EB44-9F28-72AB01811126}"/>
          </ac:spMkLst>
        </pc:spChg>
        <pc:spChg chg="mod">
          <ac:chgData name="Mariska de Rouw" userId="8ebebbe3-13ec-49b6-b8d4-2aea9c05585d" providerId="ADAL" clId="{EBC43F07-3396-AC48-9719-BB4DB4AECA07}" dt="2019-11-28T12:08:00.568" v="136" actId="26606"/>
          <ac:spMkLst>
            <pc:docMk/>
            <pc:sldMk cId="3369246095" sldId="315"/>
            <ac:spMk id="3" creationId="{94B8B440-8CE9-F848-B9DB-C16EC4ED52CC}"/>
          </ac:spMkLst>
        </pc:spChg>
        <pc:spChg chg="add">
          <ac:chgData name="Mariska de Rouw" userId="8ebebbe3-13ec-49b6-b8d4-2aea9c05585d" providerId="ADAL" clId="{EBC43F07-3396-AC48-9719-BB4DB4AECA07}" dt="2019-11-28T12:08:00.568" v="136" actId="26606"/>
          <ac:spMkLst>
            <pc:docMk/>
            <pc:sldMk cId="3369246095" sldId="315"/>
            <ac:spMk id="8" creationId="{559AE206-7EBA-4D33-8BC9-9D8158553F0E}"/>
          </ac:spMkLst>
        </pc:spChg>
        <pc:spChg chg="add">
          <ac:chgData name="Mariska de Rouw" userId="8ebebbe3-13ec-49b6-b8d4-2aea9c05585d" providerId="ADAL" clId="{EBC43F07-3396-AC48-9719-BB4DB4AECA07}" dt="2019-11-28T12:08:00.568" v="136" actId="26606"/>
          <ac:spMkLst>
            <pc:docMk/>
            <pc:sldMk cId="3369246095" sldId="315"/>
            <ac:spMk id="10" creationId="{6437D937-A7F1-4011-92B4-328E5BE1B166}"/>
          </ac:spMkLst>
        </pc:spChg>
        <pc:spChg chg="add">
          <ac:chgData name="Mariska de Rouw" userId="8ebebbe3-13ec-49b6-b8d4-2aea9c05585d" providerId="ADAL" clId="{EBC43F07-3396-AC48-9719-BB4DB4AECA07}" dt="2019-11-28T12:08:00.568" v="136" actId="26606"/>
          <ac:spMkLst>
            <pc:docMk/>
            <pc:sldMk cId="3369246095" sldId="315"/>
            <ac:spMk id="12" creationId="{B672F332-AF08-46C6-94F0-77684310D7B7}"/>
          </ac:spMkLst>
        </pc:spChg>
        <pc:spChg chg="add">
          <ac:chgData name="Mariska de Rouw" userId="8ebebbe3-13ec-49b6-b8d4-2aea9c05585d" providerId="ADAL" clId="{EBC43F07-3396-AC48-9719-BB4DB4AECA07}" dt="2019-11-28T12:08:00.568" v="136" actId="26606"/>
          <ac:spMkLst>
            <pc:docMk/>
            <pc:sldMk cId="3369246095" sldId="315"/>
            <ac:spMk id="14" creationId="{34244EF8-D73A-40E1-BE73-D46E6B4B04ED}"/>
          </ac:spMkLst>
        </pc:spChg>
        <pc:spChg chg="add">
          <ac:chgData name="Mariska de Rouw" userId="8ebebbe3-13ec-49b6-b8d4-2aea9c05585d" providerId="ADAL" clId="{EBC43F07-3396-AC48-9719-BB4DB4AECA07}" dt="2019-11-28T12:08:00.568" v="136" actId="26606"/>
          <ac:spMkLst>
            <pc:docMk/>
            <pc:sldMk cId="3369246095" sldId="315"/>
            <ac:spMk id="16" creationId="{AB84D7E8-4ECB-42D7-ADBF-01689B0F24AE}"/>
          </ac:spMkLst>
        </pc:spChg>
        <pc:cxnChg chg="add">
          <ac:chgData name="Mariska de Rouw" userId="8ebebbe3-13ec-49b6-b8d4-2aea9c05585d" providerId="ADAL" clId="{EBC43F07-3396-AC48-9719-BB4DB4AECA07}" dt="2019-11-28T12:08:00.568" v="136" actId="26606"/>
          <ac:cxnSpMkLst>
            <pc:docMk/>
            <pc:sldMk cId="3369246095" sldId="315"/>
            <ac:cxnSpMk id="18" creationId="{9E8E38ED-369A-44C2-B635-0BED0E48A6E8}"/>
          </ac:cxnSpMkLst>
        </pc:cxnChg>
      </pc:sldChg>
      <pc:sldChg chg="addSp delSp modSp add mod setBg setClrOvrMap">
        <pc:chgData name="Mariska de Rouw" userId="8ebebbe3-13ec-49b6-b8d4-2aea9c05585d" providerId="ADAL" clId="{EBC43F07-3396-AC48-9719-BB4DB4AECA07}" dt="2019-11-28T12:37:18.843" v="173" actId="26606"/>
        <pc:sldMkLst>
          <pc:docMk/>
          <pc:sldMk cId="3840614257" sldId="316"/>
        </pc:sldMkLst>
        <pc:spChg chg="del mod ord">
          <ac:chgData name="Mariska de Rouw" userId="8ebebbe3-13ec-49b6-b8d4-2aea9c05585d" providerId="ADAL" clId="{EBC43F07-3396-AC48-9719-BB4DB4AECA07}" dt="2019-11-28T12:32:16.222" v="167"/>
          <ac:spMkLst>
            <pc:docMk/>
            <pc:sldMk cId="3840614257" sldId="316"/>
            <ac:spMk id="2" creationId="{CF883A90-D197-FA45-9261-7EBAB923E26D}"/>
          </ac:spMkLst>
        </pc:spChg>
        <pc:spChg chg="del">
          <ac:chgData name="Mariska de Rouw" userId="8ebebbe3-13ec-49b6-b8d4-2aea9c05585d" providerId="ADAL" clId="{EBC43F07-3396-AC48-9719-BB4DB4AECA07}" dt="2019-11-28T12:32:05.664" v="163"/>
          <ac:spMkLst>
            <pc:docMk/>
            <pc:sldMk cId="3840614257" sldId="316"/>
            <ac:spMk id="3" creationId="{A31552CE-E876-8145-94C3-AFC2969C006A}"/>
          </ac:spMkLst>
        </pc:spChg>
        <pc:spChg chg="add del mod">
          <ac:chgData name="Mariska de Rouw" userId="8ebebbe3-13ec-49b6-b8d4-2aea9c05585d" providerId="ADAL" clId="{EBC43F07-3396-AC48-9719-BB4DB4AECA07}" dt="2019-11-28T12:37:18.843" v="173" actId="26606"/>
          <ac:spMkLst>
            <pc:docMk/>
            <pc:sldMk cId="3840614257" sldId="316"/>
            <ac:spMk id="5" creationId="{87C48DA1-E069-9E48-976B-A1196AB0833C}"/>
          </ac:spMkLst>
        </pc:spChg>
        <pc:spChg chg="add mod">
          <ac:chgData name="Mariska de Rouw" userId="8ebebbe3-13ec-49b6-b8d4-2aea9c05585d" providerId="ADAL" clId="{EBC43F07-3396-AC48-9719-BB4DB4AECA07}" dt="2019-11-28T12:37:18.843" v="173" actId="26606"/>
          <ac:spMkLst>
            <pc:docMk/>
            <pc:sldMk cId="3840614257" sldId="316"/>
            <ac:spMk id="6" creationId="{7AC3F0D0-FA5D-2642-A0B2-18A11ED1BEC5}"/>
          </ac:spMkLst>
        </pc:spChg>
        <pc:spChg chg="add">
          <ac:chgData name="Mariska de Rouw" userId="8ebebbe3-13ec-49b6-b8d4-2aea9c05585d" providerId="ADAL" clId="{EBC43F07-3396-AC48-9719-BB4DB4AECA07}" dt="2019-11-28T12:37:18.843" v="173" actId="26606"/>
          <ac:spMkLst>
            <pc:docMk/>
            <pc:sldMk cId="3840614257" sldId="316"/>
            <ac:spMk id="11" creationId="{C607803A-4E99-444E-94F7-8785CDDF5849}"/>
          </ac:spMkLst>
        </pc:spChg>
        <pc:spChg chg="add">
          <ac:chgData name="Mariska de Rouw" userId="8ebebbe3-13ec-49b6-b8d4-2aea9c05585d" providerId="ADAL" clId="{EBC43F07-3396-AC48-9719-BB4DB4AECA07}" dt="2019-11-28T12:37:18.843" v="173" actId="26606"/>
          <ac:spMkLst>
            <pc:docMk/>
            <pc:sldMk cId="3840614257" sldId="316"/>
            <ac:spMk id="13" creationId="{2989BE6A-C309-418E-8ADD-1616A980570D}"/>
          </ac:spMkLst>
        </pc:spChg>
        <pc:picChg chg="add mod">
          <ac:chgData name="Mariska de Rouw" userId="8ebebbe3-13ec-49b6-b8d4-2aea9c05585d" providerId="ADAL" clId="{EBC43F07-3396-AC48-9719-BB4DB4AECA07}" dt="2019-11-28T12:37:18.843" v="173" actId="26606"/>
          <ac:picMkLst>
            <pc:docMk/>
            <pc:sldMk cId="3840614257" sldId="316"/>
            <ac:picMk id="4" creationId="{2EE64C00-C592-494E-A8AC-B20740D5780F}"/>
          </ac:picMkLst>
        </pc:picChg>
      </pc:sldChg>
      <pc:sldChg chg="addSp delSp modSp add mod ord setBg">
        <pc:chgData name="Mariska de Rouw" userId="8ebebbe3-13ec-49b6-b8d4-2aea9c05585d" providerId="ADAL" clId="{EBC43F07-3396-AC48-9719-BB4DB4AECA07}" dt="2019-11-28T15:44:46.324" v="289" actId="20577"/>
        <pc:sldMkLst>
          <pc:docMk/>
          <pc:sldMk cId="1551757908" sldId="317"/>
        </pc:sldMkLst>
        <pc:spChg chg="del">
          <ac:chgData name="Mariska de Rouw" userId="8ebebbe3-13ec-49b6-b8d4-2aea9c05585d" providerId="ADAL" clId="{EBC43F07-3396-AC48-9719-BB4DB4AECA07}" dt="2019-11-28T12:39:55.411" v="175"/>
          <ac:spMkLst>
            <pc:docMk/>
            <pc:sldMk cId="1551757908" sldId="317"/>
            <ac:spMk id="2" creationId="{07CE3AB6-76A0-4E4D-9E38-9A2BD1D8A82D}"/>
          </ac:spMkLst>
        </pc:spChg>
        <pc:spChg chg="del">
          <ac:chgData name="Mariska de Rouw" userId="8ebebbe3-13ec-49b6-b8d4-2aea9c05585d" providerId="ADAL" clId="{EBC43F07-3396-AC48-9719-BB4DB4AECA07}" dt="2019-11-28T12:39:55.411" v="175"/>
          <ac:spMkLst>
            <pc:docMk/>
            <pc:sldMk cId="1551757908" sldId="317"/>
            <ac:spMk id="3" creationId="{66E01B75-891C-DA42-AC5A-F938AA9FD36C}"/>
          </ac:spMkLst>
        </pc:spChg>
        <pc:spChg chg="del">
          <ac:chgData name="Mariska de Rouw" userId="8ebebbe3-13ec-49b6-b8d4-2aea9c05585d" providerId="ADAL" clId="{EBC43F07-3396-AC48-9719-BB4DB4AECA07}" dt="2019-11-28T12:39:55.411" v="175"/>
          <ac:spMkLst>
            <pc:docMk/>
            <pc:sldMk cId="1551757908" sldId="317"/>
            <ac:spMk id="4" creationId="{738AC1F7-5C46-3A41-8059-8AB5B666C6D3}"/>
          </ac:spMkLst>
        </pc:spChg>
        <pc:spChg chg="add mod">
          <ac:chgData name="Mariska de Rouw" userId="8ebebbe3-13ec-49b6-b8d4-2aea9c05585d" providerId="ADAL" clId="{EBC43F07-3396-AC48-9719-BB4DB4AECA07}" dt="2019-11-28T15:44:46.324" v="289" actId="20577"/>
          <ac:spMkLst>
            <pc:docMk/>
            <pc:sldMk cId="1551757908" sldId="317"/>
            <ac:spMk id="5" creationId="{02B2333A-8921-1642-9D03-EB8BC0818491}"/>
          </ac:spMkLst>
        </pc:spChg>
        <pc:spChg chg="add del mod">
          <ac:chgData name="Mariska de Rouw" userId="8ebebbe3-13ec-49b6-b8d4-2aea9c05585d" providerId="ADAL" clId="{EBC43F07-3396-AC48-9719-BB4DB4AECA07}" dt="2019-11-28T12:45:05.281" v="287" actId="26606"/>
          <ac:spMkLst>
            <pc:docMk/>
            <pc:sldMk cId="1551757908" sldId="317"/>
            <ac:spMk id="6" creationId="{BD4644A5-14A8-5242-9F7D-957B3235048A}"/>
          </ac:spMkLst>
        </pc:spChg>
        <pc:spChg chg="add del">
          <ac:chgData name="Mariska de Rouw" userId="8ebebbe3-13ec-49b6-b8d4-2aea9c05585d" providerId="ADAL" clId="{EBC43F07-3396-AC48-9719-BB4DB4AECA07}" dt="2019-11-28T12:45:03.571" v="284" actId="26606"/>
          <ac:spMkLst>
            <pc:docMk/>
            <pc:sldMk cId="1551757908" sldId="317"/>
            <ac:spMk id="12" creationId="{16C5FA50-8D52-4617-AF91-5C7B1C8352F1}"/>
          </ac:spMkLst>
        </pc:spChg>
        <pc:spChg chg="add del">
          <ac:chgData name="Mariska de Rouw" userId="8ebebbe3-13ec-49b6-b8d4-2aea9c05585d" providerId="ADAL" clId="{EBC43F07-3396-AC48-9719-BB4DB4AECA07}" dt="2019-11-28T12:45:03.571" v="284" actId="26606"/>
          <ac:spMkLst>
            <pc:docMk/>
            <pc:sldMk cId="1551757908" sldId="317"/>
            <ac:spMk id="14" creationId="{E223798C-12AD-4B0C-A50C-D676347D67CF}"/>
          </ac:spMkLst>
        </pc:spChg>
        <pc:spChg chg="add del">
          <ac:chgData name="Mariska de Rouw" userId="8ebebbe3-13ec-49b6-b8d4-2aea9c05585d" providerId="ADAL" clId="{EBC43F07-3396-AC48-9719-BB4DB4AECA07}" dt="2019-11-28T12:45:05.268" v="286" actId="26606"/>
          <ac:spMkLst>
            <pc:docMk/>
            <pc:sldMk cId="1551757908" sldId="317"/>
            <ac:spMk id="16" creationId="{6753252F-4873-4F63-801D-CC719279A7D5}"/>
          </ac:spMkLst>
        </pc:spChg>
        <pc:spChg chg="add del">
          <ac:chgData name="Mariska de Rouw" userId="8ebebbe3-13ec-49b6-b8d4-2aea9c05585d" providerId="ADAL" clId="{EBC43F07-3396-AC48-9719-BB4DB4AECA07}" dt="2019-11-28T12:45:05.268" v="286" actId="26606"/>
          <ac:spMkLst>
            <pc:docMk/>
            <pc:sldMk cId="1551757908" sldId="317"/>
            <ac:spMk id="17" creationId="{047C8CCB-F95D-4249-92DD-651249D3535A}"/>
          </ac:spMkLst>
        </pc:spChg>
        <pc:spChg chg="add">
          <ac:chgData name="Mariska de Rouw" userId="8ebebbe3-13ec-49b6-b8d4-2aea9c05585d" providerId="ADAL" clId="{EBC43F07-3396-AC48-9719-BB4DB4AECA07}" dt="2019-11-28T12:45:05.281" v="287" actId="26606"/>
          <ac:spMkLst>
            <pc:docMk/>
            <pc:sldMk cId="1551757908" sldId="317"/>
            <ac:spMk id="18" creationId="{34244EF8-D73A-40E1-BE73-D46E6B4B04ED}"/>
          </ac:spMkLst>
        </pc:spChg>
        <pc:spChg chg="add">
          <ac:chgData name="Mariska de Rouw" userId="8ebebbe3-13ec-49b6-b8d4-2aea9c05585d" providerId="ADAL" clId="{EBC43F07-3396-AC48-9719-BB4DB4AECA07}" dt="2019-11-28T12:45:05.281" v="287" actId="26606"/>
          <ac:spMkLst>
            <pc:docMk/>
            <pc:sldMk cId="1551757908" sldId="317"/>
            <ac:spMk id="19" creationId="{559AE206-7EBA-4D33-8BC9-9D8158553F0E}"/>
          </ac:spMkLst>
        </pc:spChg>
        <pc:spChg chg="add">
          <ac:chgData name="Mariska de Rouw" userId="8ebebbe3-13ec-49b6-b8d4-2aea9c05585d" providerId="ADAL" clId="{EBC43F07-3396-AC48-9719-BB4DB4AECA07}" dt="2019-11-28T12:45:05.281" v="287" actId="26606"/>
          <ac:spMkLst>
            <pc:docMk/>
            <pc:sldMk cId="1551757908" sldId="317"/>
            <ac:spMk id="21" creationId="{6437D937-A7F1-4011-92B4-328E5BE1B166}"/>
          </ac:spMkLst>
        </pc:spChg>
        <pc:spChg chg="add">
          <ac:chgData name="Mariska de Rouw" userId="8ebebbe3-13ec-49b6-b8d4-2aea9c05585d" providerId="ADAL" clId="{EBC43F07-3396-AC48-9719-BB4DB4AECA07}" dt="2019-11-28T12:45:05.281" v="287" actId="26606"/>
          <ac:spMkLst>
            <pc:docMk/>
            <pc:sldMk cId="1551757908" sldId="317"/>
            <ac:spMk id="22" creationId="{B672F332-AF08-46C6-94F0-77684310D7B7}"/>
          </ac:spMkLst>
        </pc:spChg>
        <pc:picChg chg="add mod">
          <ac:chgData name="Mariska de Rouw" userId="8ebebbe3-13ec-49b6-b8d4-2aea9c05585d" providerId="ADAL" clId="{EBC43F07-3396-AC48-9719-BB4DB4AECA07}" dt="2019-11-28T12:45:05.281" v="287" actId="26606"/>
          <ac:picMkLst>
            <pc:docMk/>
            <pc:sldMk cId="1551757908" sldId="317"/>
            <ac:picMk id="7" creationId="{258DB721-E4D3-6544-97A6-9BE7255061DA}"/>
          </ac:picMkLst>
        </pc:picChg>
        <pc:cxnChg chg="add">
          <ac:chgData name="Mariska de Rouw" userId="8ebebbe3-13ec-49b6-b8d4-2aea9c05585d" providerId="ADAL" clId="{EBC43F07-3396-AC48-9719-BB4DB4AECA07}" dt="2019-11-28T12:45:05.281" v="287" actId="26606"/>
          <ac:cxnSpMkLst>
            <pc:docMk/>
            <pc:sldMk cId="1551757908" sldId="317"/>
            <ac:cxnSpMk id="20" creationId="{9E8E38ED-369A-44C2-B635-0BED0E48A6E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88ACD-3861-440A-97AF-4E65F527901E}" type="datetimeFigureOut">
              <a:rPr lang="nl-NL" smtClean="0"/>
              <a:t>28-11-19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49DD7-9564-4F60-B1DB-EC4CC090C3F0}" type="slidenum">
              <a:rPr lang="nl-NL" smtClean="0"/>
              <a:t>‹nr.›</a:t>
            </a:fld>
            <a:endParaRPr lang="nl-NL"/>
          </a:p>
        </p:txBody>
      </p:sp>
    </p:spTree>
    <p:extLst>
      <p:ext uri="{BB962C8B-B14F-4D97-AF65-F5344CB8AC3E}">
        <p14:creationId xmlns:p14="http://schemas.microsoft.com/office/powerpoint/2010/main" val="367607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DBB16E3-DB88-43F2-B191-AB6D10F233E3}" type="slidenum">
              <a:rPr lang="nl-NL" smtClean="0"/>
              <a:t>2</a:t>
            </a:fld>
            <a:endParaRPr lang="nl-NL"/>
          </a:p>
        </p:txBody>
      </p:sp>
    </p:spTree>
    <p:extLst>
      <p:ext uri="{BB962C8B-B14F-4D97-AF65-F5344CB8AC3E}">
        <p14:creationId xmlns:p14="http://schemas.microsoft.com/office/powerpoint/2010/main" val="424136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Bestrijdingsmiddelen en mest</a:t>
            </a:r>
          </a:p>
          <a:p>
            <a:r>
              <a:rPr lang="nl-NL" dirty="0"/>
              <a:t>In de voedselproductie worden allerlei chemische stoffen gebruikt. Onder andere bestrijdingsmiddelen en (kunst)mest vervuilen de lucht, het water en de bodem. Vooral bij het gebruik van bestrijdingsmiddelen in de open lucht kan een middel onbedoeld schade aanrichten in de natuur. Teveel mest zorgt voor verzuring en vermesting van bodem en water.</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14</a:t>
            </a:fld>
            <a:endParaRPr lang="nl-NL"/>
          </a:p>
        </p:txBody>
      </p:sp>
    </p:spTree>
    <p:extLst>
      <p:ext uri="{BB962C8B-B14F-4D97-AF65-F5344CB8AC3E}">
        <p14:creationId xmlns:p14="http://schemas.microsoft.com/office/powerpoint/2010/main" val="267239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Smog en geluidsoverlast</a:t>
            </a:r>
          </a:p>
          <a:p>
            <a:r>
              <a:rPr lang="nl-NL" dirty="0"/>
              <a:t>Eén op de drie vrachtwagens op de weg vervoert voedsel of hulpmiddelen om voedsel te maken. Vrachtwagens zorgen voor smogvorming en samen met vliegtuigen en in mindere mate boten en treinen dragen ze bij aan het broeikaseffect. Voedselproductie zorgt in Nederland voor een vijfde van de smogvorming en een tiende van de geluidsoverlast.</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15</a:t>
            </a:fld>
            <a:endParaRPr lang="nl-NL"/>
          </a:p>
        </p:txBody>
      </p:sp>
    </p:spTree>
    <p:extLst>
      <p:ext uri="{BB962C8B-B14F-4D97-AF65-F5344CB8AC3E}">
        <p14:creationId xmlns:p14="http://schemas.microsoft.com/office/powerpoint/2010/main" val="309567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16</a:t>
            </a:fld>
            <a:endParaRPr lang="nl-NL"/>
          </a:p>
        </p:txBody>
      </p:sp>
    </p:spTree>
    <p:extLst>
      <p:ext uri="{BB962C8B-B14F-4D97-AF65-F5344CB8AC3E}">
        <p14:creationId xmlns:p14="http://schemas.microsoft.com/office/powerpoint/2010/main" val="348301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5</a:t>
            </a:fld>
            <a:endParaRPr lang="nl-NL"/>
          </a:p>
        </p:txBody>
      </p:sp>
    </p:spTree>
    <p:extLst>
      <p:ext uri="{BB962C8B-B14F-4D97-AF65-F5344CB8AC3E}">
        <p14:creationId xmlns:p14="http://schemas.microsoft.com/office/powerpoint/2010/main" val="379344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6</a:t>
            </a:fld>
            <a:endParaRPr lang="nl-NL"/>
          </a:p>
        </p:txBody>
      </p:sp>
    </p:spTree>
    <p:extLst>
      <p:ext uri="{BB962C8B-B14F-4D97-AF65-F5344CB8AC3E}">
        <p14:creationId xmlns:p14="http://schemas.microsoft.com/office/powerpoint/2010/main" val="2301030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7</a:t>
            </a:fld>
            <a:endParaRPr lang="nl-NL"/>
          </a:p>
        </p:txBody>
      </p:sp>
    </p:spTree>
    <p:extLst>
      <p:ext uri="{BB962C8B-B14F-4D97-AF65-F5344CB8AC3E}">
        <p14:creationId xmlns:p14="http://schemas.microsoft.com/office/powerpoint/2010/main" val="63687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Eten belast het klimaat, door energiegebruik en de uitstoot van broeikasgassen (CO2, methaan en lachgas). Voor de productie is bovendien een groot deel van het beschikbare land en water nodig. Het produceren van voedsel brengt onlosmakelijk milieuproblemen met zich mee, zoals mestoverschot en overbevissing.</a:t>
            </a:r>
          </a:p>
          <a:p>
            <a:r>
              <a:rPr lang="nl-NL" sz="1200" b="0" i="0" kern="1200" dirty="0">
                <a:solidFill>
                  <a:schemeClr val="tx1"/>
                </a:solidFill>
                <a:effectLst/>
                <a:latin typeface="+mn-lt"/>
                <a:ea typeface="+mn-ea"/>
                <a:cs typeface="+mn-cs"/>
              </a:rPr>
              <a:t>In totaal ontstaat ongeveer een derde van alle klimaatbelasting door het maken en eten van voedsel. </a:t>
            </a:r>
          </a:p>
          <a:p>
            <a:pPr marL="171450" indent="-171450">
              <a:buFontTx/>
              <a:buChar cha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De mate waarin voedsel bijdraagt aan de klimaatverandering, is per product verschillend. Vlees is erg belastend voor het milieu, net als zuivel, dranken en bewerkte producten zoals gebak en snacks. </a:t>
            </a:r>
          </a:p>
          <a:p>
            <a:r>
              <a:rPr lang="nl-NL" dirty="0"/>
              <a:t>Van klimaatverandering, biodiversiteitverlies en verstoring van de stikstofkringloop worden de ecologische grenzen van de aarde overschreden. Deze 3 milieuaspecten, net als de kringlopen van fosfor en water, zijn direct gekoppeld aan de productie van voedsel. </a:t>
            </a:r>
          </a:p>
          <a:p>
            <a:endParaRPr lang="nl-NL" dirty="0"/>
          </a:p>
          <a:p>
            <a:r>
              <a:rPr lang="nl-NL" dirty="0"/>
              <a:t>Door duurzamer te eten verhoogt de ecologische draagkracht van de aarde, en door duurzamer te kiezen putten we de beschikbare bronnen minder snel uit.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8</a:t>
            </a:fld>
            <a:endParaRPr lang="nl-NL"/>
          </a:p>
        </p:txBody>
      </p:sp>
    </p:spTree>
    <p:extLst>
      <p:ext uri="{BB962C8B-B14F-4D97-AF65-F5344CB8AC3E}">
        <p14:creationId xmlns:p14="http://schemas.microsoft.com/office/powerpoint/2010/main" val="971913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veeteelt is wereldwijd verantwoordelijk voor ongeveer 18% van de broeikasgasemissies, 80% van het landgebruik door mensen en 50% van het agrarische watergebruik. Mannen produceren zo’n 3,5 kg CO2-uitstoot en vrouwen bijna 2,8 kg. Dat komt door een deel doordat mannen meer eten dan vrouwen, maar ook omdat ze meer (rund)vlees eten. Als een man een keer per week een portie rundvlees vervangt door een plantaardige vleesvervanger scheelt dat 8% in zijn wekelijkse uitstoot van broeikasgassen. Voor vrouwen scheelt dat 10%. Door bewust te kiezen wat je eet kun je je klimaatbelasting met 20% omlaag brengen. Dat kan door vlees te vervangen door haring, een eiergerecht of een plantaardige vleesvervanger. Of door een roomijsje of gebakje te laten staan. Het meeste valt te besparen op vlees, zuivel, dranken en extra’s zoals snoep en snacks.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9</a:t>
            </a:fld>
            <a:endParaRPr lang="nl-NL"/>
          </a:p>
        </p:txBody>
      </p:sp>
    </p:spTree>
    <p:extLst>
      <p:ext uri="{BB962C8B-B14F-4D97-AF65-F5344CB8AC3E}">
        <p14:creationId xmlns:p14="http://schemas.microsoft.com/office/powerpoint/2010/main" val="333959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het moment dat een product in de winkel ligt, heeft het allerlei productiestadia doorlopen. Die productiestadia zijn de schakels van de voedselproductieketen, kortweg ‘voedselketen’ genoemd. Bij iedere productiefase wordt een hoeveelheid broeikasgassen uitgestoten. Volgens Nederlands onderzoek is de landbouw voor ongeveer 40% verantwoordelijk voor de broeikasgasuitstoot van voeding. Ook voedseltransport, koelen en bewerken en consumptie speelt een belangrijke rol.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10</a:t>
            </a:fld>
            <a:endParaRPr lang="nl-NL"/>
          </a:p>
        </p:txBody>
      </p:sp>
    </p:spTree>
    <p:extLst>
      <p:ext uri="{BB962C8B-B14F-4D97-AF65-F5344CB8AC3E}">
        <p14:creationId xmlns:p14="http://schemas.microsoft.com/office/powerpoint/2010/main" val="31998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a:t>
            </a:r>
          </a:p>
          <a:p>
            <a:r>
              <a:rPr lang="nl-NL" dirty="0"/>
              <a:t>Het maken en transporteren van voedsel kost energie. Denk bijvoorbeeld aan het verwarmen, koelen en vriezen. Bij het gebruik van brandstof zoals gas, olie of kolen komt namelijk koolstofdioxide (CO2) vrij. Door het gebruik van kunstmest en bij het houden van vee komen ook andere broeikasgassen vrij.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11</a:t>
            </a:fld>
            <a:endParaRPr lang="nl-NL"/>
          </a:p>
        </p:txBody>
      </p:sp>
    </p:spTree>
    <p:extLst>
      <p:ext uri="{BB962C8B-B14F-4D97-AF65-F5344CB8AC3E}">
        <p14:creationId xmlns:p14="http://schemas.microsoft.com/office/powerpoint/2010/main" val="393008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Waterverbruik</a:t>
            </a:r>
          </a:p>
          <a:p>
            <a:r>
              <a:rPr lang="nl-NL" dirty="0"/>
              <a:t>Om voedsel te kunnen verbouwen is water nodig. Dat kan regenwater zijn, maar ook vaak irrigatiewater uit de grond of rivieren. Dat is veel: ongeveer de helft van ons totale zoetwatergebruik, waardoor het grondwaterpeil zakt. Waterverbruik geeft vooral in droge, warme landen een problemen.</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13</a:t>
            </a:fld>
            <a:endParaRPr lang="nl-NL"/>
          </a:p>
        </p:txBody>
      </p:sp>
    </p:spTree>
    <p:extLst>
      <p:ext uri="{BB962C8B-B14F-4D97-AF65-F5344CB8AC3E}">
        <p14:creationId xmlns:p14="http://schemas.microsoft.com/office/powerpoint/2010/main" val="41361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5"/>
            <a:ext cx="12086830" cy="656855"/>
          </a:xfrm>
          <a:prstGeom prst="rect">
            <a:avLst/>
          </a:prstGeom>
        </p:spPr>
      </p:pic>
      <p:sp>
        <p:nvSpPr>
          <p:cNvPr id="13" name="Rechthoek 12"/>
          <p:cNvSpPr/>
          <p:nvPr userDrawn="1"/>
        </p:nvSpPr>
        <p:spPr>
          <a:xfrm>
            <a:off x="2586039" y="6212255"/>
            <a:ext cx="9605962"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4"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1"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7"/>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voedingscentrum.nl/nl/nieuws/weet-jij-waar-jouw-eten-vandaan-komt-.aspx" TargetMode="External"/><Relationship Id="rId2" Type="http://schemas.openxmlformats.org/officeDocument/2006/relationships/hyperlink" Target="https://www.youtube.com/watch?v=D0t7MUiQids"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www.voedingscentrum.nl/nl/mijn-boodschappen/eten-kopen/etiketten-lezen/hoe-zie-ik-op-het-etiket-waar-een-product-vandaan-komt.aspx"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storyboardthat.com/nl"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hyperlink" Target="https://www.rijksoverheid.nl/onderwerpen/voeding/voedselveiligheid-in-nederlan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s://www.voedingscentrum.nl/encyclopedie/haccp.aspx" TargetMode="External"/><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hyperlink" Target="https://nl.wikihow.com/Een-storyboard-make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voedingscentrum.nl/voedselafdruk" TargetMode="External"/><Relationship Id="rId5" Type="http://schemas.openxmlformats.org/officeDocument/2006/relationships/hyperlink" Target="https://youtu.be/3H7AMOJMi84" TargetMode="External"/><Relationship Id="rId4" Type="http://schemas.openxmlformats.org/officeDocument/2006/relationships/hyperlink" Target="https://youtu.be/K3p_CyT0JZY?list=PLiBhru9DzrzSzm3-gXnFD3FIaKBXoAFZ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3045368" y="2043663"/>
            <a:ext cx="6105194" cy="2031055"/>
          </a:xfrm>
        </p:spPr>
        <p:txBody>
          <a:bodyPr>
            <a:normAutofit/>
          </a:bodyPr>
          <a:lstStyle/>
          <a:p>
            <a:r>
              <a:rPr lang="nl-NL">
                <a:solidFill>
                  <a:srgbClr val="FFFFFF"/>
                </a:solidFill>
              </a:rPr>
              <a:t>Duurzaamheid van voeding</a:t>
            </a:r>
          </a:p>
        </p:txBody>
      </p:sp>
      <p:sp>
        <p:nvSpPr>
          <p:cNvPr id="3" name="Ondertitel 2"/>
          <p:cNvSpPr>
            <a:spLocks noGrp="1"/>
          </p:cNvSpPr>
          <p:nvPr>
            <p:ph type="subTitle" idx="1"/>
          </p:nvPr>
        </p:nvSpPr>
        <p:spPr>
          <a:xfrm>
            <a:off x="3045368" y="4074718"/>
            <a:ext cx="6105194" cy="682079"/>
          </a:xfrm>
        </p:spPr>
        <p:txBody>
          <a:bodyPr>
            <a:normAutofit/>
          </a:bodyPr>
          <a:lstStyle/>
          <a:p>
            <a:r>
              <a:rPr lang="nl-NL" sz="1500">
                <a:solidFill>
                  <a:srgbClr val="FFFFFF"/>
                </a:solidFill>
              </a:rPr>
              <a:t>Lifestyle</a:t>
            </a:r>
          </a:p>
          <a:p>
            <a:r>
              <a:rPr lang="nl-NL" sz="1500">
                <a:solidFill>
                  <a:srgbClr val="FFFFFF"/>
                </a:solidFill>
              </a:rPr>
              <a:t>Leerjaar 1 – periode 2</a:t>
            </a: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12630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55320" y="365125"/>
            <a:ext cx="5120114" cy="1692794"/>
          </a:xfrm>
        </p:spPr>
        <p:txBody>
          <a:bodyPr>
            <a:normAutofit/>
          </a:bodyPr>
          <a:lstStyle/>
          <a:p>
            <a:r>
              <a:rPr lang="nl-NL" sz="3700"/>
              <a:t>Aspecten van duurzaamheid: productieketen</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655321" y="2575034"/>
            <a:ext cx="5120113" cy="3462228"/>
          </a:xfrm>
        </p:spPr>
        <p:txBody>
          <a:bodyPr>
            <a:normAutofit/>
          </a:bodyPr>
          <a:lstStyle/>
          <a:p>
            <a:r>
              <a:rPr lang="nl-NL" sz="1800"/>
              <a:t>Elk product in de winkel heeft een aantal productiefasen doorlopen</a:t>
            </a:r>
          </a:p>
          <a:p>
            <a:r>
              <a:rPr lang="nl-NL" sz="1800"/>
              <a:t>Deze productiefasen vormen de voedselproductieketen</a:t>
            </a:r>
          </a:p>
          <a:p>
            <a:r>
              <a:rPr lang="nl-NL" sz="1800"/>
              <a:t>Bij iedere productiefase worden broeikasgassen uitgestoten</a:t>
            </a:r>
          </a:p>
          <a:p>
            <a:r>
              <a:rPr lang="nl-NL" sz="1800"/>
              <a:t>Landbouw is verantwoordelijk voor +/- 40% van de broeikasgasuitstoot van voeding </a:t>
            </a:r>
          </a:p>
        </p:txBody>
      </p:sp>
      <p:pic>
        <p:nvPicPr>
          <p:cNvPr id="4" name="Afbeelding 3"/>
          <p:cNvPicPr>
            <a:picLocks noChangeAspect="1"/>
          </p:cNvPicPr>
          <p:nvPr/>
        </p:nvPicPr>
        <p:blipFill rotWithShape="1">
          <a:blip r:embed="rId3"/>
          <a:srcRect l="14683" r="2410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75475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alphaModFix/>
          </a:blip>
          <a:srcRect l="5098" r="5336"/>
          <a:stretch/>
        </p:blipFill>
        <p:spPr>
          <a:xfrm>
            <a:off x="6083786" y="-168318"/>
            <a:ext cx="6261330" cy="3932313"/>
          </a:xfrm>
          <a:prstGeom prst="rect">
            <a:avLst/>
          </a:prstGeom>
          <a:effectLst>
            <a:softEdge rad="533400"/>
          </a:effectLst>
        </p:spPr>
      </p:pic>
      <p:pic>
        <p:nvPicPr>
          <p:cNvPr id="4" name="Afbeelding 3"/>
          <p:cNvPicPr>
            <a:picLocks noChangeAspect="1"/>
          </p:cNvPicPr>
          <p:nvPr/>
        </p:nvPicPr>
        <p:blipFill rotWithShape="1">
          <a:blip r:embed="rId4"/>
          <a:srcRect l="11673" r="5488"/>
          <a:stretch/>
        </p:blipFill>
        <p:spPr>
          <a:xfrm>
            <a:off x="6089904" y="2487168"/>
            <a:ext cx="6263640" cy="4215384"/>
          </a:xfrm>
          <a:prstGeom prst="rect">
            <a:avLst/>
          </a:prstGeom>
          <a:effectLst>
            <a:softEdge rad="533400"/>
          </a:effectLst>
        </p:spPr>
      </p:pic>
      <p:pic>
        <p:nvPicPr>
          <p:cNvPr id="11" name="Picture 10">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a:normAutofit/>
          </a:bodyPr>
          <a:lstStyle/>
          <a:p>
            <a:r>
              <a:rPr lang="nl-NL" sz="3100">
                <a:solidFill>
                  <a:srgbClr val="000000"/>
                </a:solidFill>
              </a:rPr>
              <a:t>Aspecten van duurzaamheid: klimaatverandering</a:t>
            </a:r>
          </a:p>
        </p:txBody>
      </p:sp>
      <p:sp>
        <p:nvSpPr>
          <p:cNvPr id="3" name="Tijdelijke aanduiding voor inhoud 2"/>
          <p:cNvSpPr>
            <a:spLocks noGrp="1"/>
          </p:cNvSpPr>
          <p:nvPr>
            <p:ph idx="1"/>
          </p:nvPr>
        </p:nvSpPr>
        <p:spPr>
          <a:xfrm>
            <a:off x="804997" y="2272143"/>
            <a:ext cx="4803637" cy="3788830"/>
          </a:xfrm>
        </p:spPr>
        <p:txBody>
          <a:bodyPr anchor="ctr">
            <a:normAutofit/>
          </a:bodyPr>
          <a:lstStyle/>
          <a:p>
            <a:r>
              <a:rPr lang="nl-NL" sz="2000">
                <a:solidFill>
                  <a:srgbClr val="000000"/>
                </a:solidFill>
              </a:rPr>
              <a:t>Bij het maken en transporteren van voeding wordt energie verbruikt</a:t>
            </a:r>
          </a:p>
          <a:p>
            <a:r>
              <a:rPr lang="nl-NL" sz="2000">
                <a:solidFill>
                  <a:srgbClr val="000000"/>
                </a:solidFill>
              </a:rPr>
              <a:t>Denk aan verwarmen, koelen en vriezen</a:t>
            </a:r>
          </a:p>
          <a:p>
            <a:r>
              <a:rPr lang="nl-NL" sz="2000">
                <a:solidFill>
                  <a:srgbClr val="000000"/>
                </a:solidFill>
              </a:rPr>
              <a:t>Brandstoffen als gas, olie en kolen worden gebruikt voor deze energie </a:t>
            </a:r>
          </a:p>
          <a:p>
            <a:r>
              <a:rPr lang="nl-NL" sz="2000">
                <a:solidFill>
                  <a:srgbClr val="000000"/>
                </a:solidFill>
              </a:rPr>
              <a:t>Het gebruik van kunstmest en het houden van vee komen broeikasgassen vrij</a:t>
            </a:r>
          </a:p>
          <a:p>
            <a:r>
              <a:rPr lang="nl-NL" sz="2000">
                <a:solidFill>
                  <a:srgbClr val="000000"/>
                </a:solidFill>
              </a:rPr>
              <a:t>Broeikasgassen dragen bij aan de klimaatverandering </a:t>
            </a:r>
          </a:p>
        </p:txBody>
      </p:sp>
      <p:pic>
        <p:nvPicPr>
          <p:cNvPr id="6" name="Afbeelding 5"/>
          <p:cNvPicPr>
            <a:picLocks noChangeAspect="1"/>
          </p:cNvPicPr>
          <p:nvPr/>
        </p:nvPicPr>
        <p:blipFill>
          <a:blip r:embed="rId6"/>
          <a:stretch>
            <a:fillRect/>
          </a:stretch>
        </p:blipFill>
        <p:spPr>
          <a:xfrm>
            <a:off x="0" y="6165669"/>
            <a:ext cx="2169840" cy="692331"/>
          </a:xfrm>
          <a:prstGeom prst="rect">
            <a:avLst/>
          </a:prstGeom>
        </p:spPr>
      </p:pic>
    </p:spTree>
    <p:extLst>
      <p:ext uri="{BB962C8B-B14F-4D97-AF65-F5344CB8AC3E}">
        <p14:creationId xmlns:p14="http://schemas.microsoft.com/office/powerpoint/2010/main" val="302187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7C48DA1-E069-9E48-976B-A1196AB0833C}"/>
              </a:ext>
            </a:extLst>
          </p:cNvPr>
          <p:cNvSpPr>
            <a:spLocks noGrp="1"/>
          </p:cNvSpPr>
          <p:nvPr>
            <p:ph type="title"/>
          </p:nvPr>
        </p:nvSpPr>
        <p:spPr>
          <a:xfrm>
            <a:off x="1514292" y="513612"/>
            <a:ext cx="9894133" cy="1031216"/>
          </a:xfrm>
        </p:spPr>
        <p:txBody>
          <a:bodyPr vert="horz" lIns="91440" tIns="45720" rIns="91440" bIns="45720" rtlCol="0" anchor="b">
            <a:normAutofit/>
          </a:bodyPr>
          <a:lstStyle/>
          <a:p>
            <a:endParaRPr lang="en-US" sz="4400" kern="1200">
              <a:solidFill>
                <a:schemeClr val="tx1"/>
              </a:solidFill>
              <a:latin typeface="+mj-lt"/>
              <a:ea typeface="+mj-ea"/>
              <a:cs typeface="+mj-cs"/>
            </a:endParaRPr>
          </a:p>
        </p:txBody>
      </p:sp>
      <p:pic>
        <p:nvPicPr>
          <p:cNvPr id="4" name="Tijdelijke aanduiding voor inhoud 3">
            <a:extLst>
              <a:ext uri="{FF2B5EF4-FFF2-40B4-BE49-F238E27FC236}">
                <a16:creationId xmlns:a16="http://schemas.microsoft.com/office/drawing/2014/main" id="{2EE64C00-C592-494E-A8AC-B20740D5780F}"/>
              </a:ext>
            </a:extLst>
          </p:cNvPr>
          <p:cNvPicPr>
            <a:picLocks noGrp="1" noChangeAspect="1"/>
          </p:cNvPicPr>
          <p:nvPr>
            <p:ph sz="half" idx="1"/>
          </p:nvPr>
        </p:nvPicPr>
        <p:blipFill rotWithShape="1">
          <a:blip r:embed="rId2"/>
          <a:stretch/>
        </p:blipFill>
        <p:spPr>
          <a:xfrm>
            <a:off x="1683767" y="2589086"/>
            <a:ext cx="4730434" cy="2755478"/>
          </a:xfrm>
          <a:prstGeom prst="rect">
            <a:avLst/>
          </a:prstGeom>
        </p:spPr>
      </p:pic>
      <p:sp>
        <p:nvSpPr>
          <p:cNvPr id="11" name="Freeform: Shape 10">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3" name="Freeform: Shape 12">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inhoud 5">
            <a:extLst>
              <a:ext uri="{FF2B5EF4-FFF2-40B4-BE49-F238E27FC236}">
                <a16:creationId xmlns:a16="http://schemas.microsoft.com/office/drawing/2014/main" id="{7AC3F0D0-FA5D-2642-A0B2-18A11ED1BEC5}"/>
              </a:ext>
            </a:extLst>
          </p:cNvPr>
          <p:cNvSpPr>
            <a:spLocks noGrp="1"/>
          </p:cNvSpPr>
          <p:nvPr>
            <p:ph sz="half" idx="2"/>
          </p:nvPr>
        </p:nvSpPr>
        <p:spPr>
          <a:xfrm>
            <a:off x="7781373" y="2279151"/>
            <a:ext cx="3627063" cy="3387145"/>
          </a:xfrm>
        </p:spPr>
        <p:txBody>
          <a:bodyPr vert="horz" lIns="91440" tIns="45720" rIns="91440" bIns="45720" rtlCol="0" anchor="ctr">
            <a:normAutofit/>
          </a:bodyPr>
          <a:lstStyle/>
          <a:p>
            <a:r>
              <a:rPr lang="en-US" sz="1000" dirty="0"/>
              <a:t>ASC</a:t>
            </a:r>
          </a:p>
          <a:p>
            <a:r>
              <a:rPr lang="en-US" sz="1000" dirty="0" err="1"/>
              <a:t>Beter</a:t>
            </a:r>
            <a:r>
              <a:rPr lang="en-US" sz="1000" dirty="0"/>
              <a:t> Leven </a:t>
            </a:r>
            <a:r>
              <a:rPr lang="en-US" sz="1000" dirty="0" err="1"/>
              <a:t>keurmerk</a:t>
            </a:r>
            <a:r>
              <a:rPr lang="en-US" sz="1000" dirty="0"/>
              <a:t> (2 </a:t>
            </a:r>
            <a:r>
              <a:rPr lang="en-US" sz="1000" dirty="0" err="1"/>
              <a:t>en</a:t>
            </a:r>
            <a:r>
              <a:rPr lang="en-US" sz="1000" dirty="0"/>
              <a:t> 3 </a:t>
            </a:r>
            <a:r>
              <a:rPr lang="en-US" sz="1000" dirty="0" err="1"/>
              <a:t>sterren</a:t>
            </a:r>
            <a:r>
              <a:rPr lang="en-US" sz="1000" dirty="0"/>
              <a:t>)</a:t>
            </a:r>
          </a:p>
          <a:p>
            <a:r>
              <a:rPr lang="en-US" sz="1000" dirty="0"/>
              <a:t>Demeter</a:t>
            </a:r>
          </a:p>
          <a:p>
            <a:r>
              <a:rPr lang="en-US" sz="1000" dirty="0"/>
              <a:t>EKO</a:t>
            </a:r>
          </a:p>
          <a:p>
            <a:r>
              <a:rPr lang="en-US" sz="1000" dirty="0" err="1"/>
              <a:t>Europees</a:t>
            </a:r>
            <a:r>
              <a:rPr lang="en-US" sz="1000" dirty="0"/>
              <a:t> </a:t>
            </a:r>
            <a:r>
              <a:rPr lang="en-US" sz="1000" dirty="0" err="1"/>
              <a:t>keurmerk</a:t>
            </a:r>
            <a:r>
              <a:rPr lang="en-US" sz="1000" dirty="0"/>
              <a:t> </a:t>
            </a:r>
            <a:r>
              <a:rPr lang="en-US" sz="1000" dirty="0" err="1"/>
              <a:t>voor</a:t>
            </a:r>
            <a:r>
              <a:rPr lang="en-US" sz="1000" dirty="0"/>
              <a:t> </a:t>
            </a:r>
            <a:r>
              <a:rPr lang="en-US" sz="1000" dirty="0" err="1"/>
              <a:t>biologische</a:t>
            </a:r>
            <a:r>
              <a:rPr lang="en-US" sz="1000" dirty="0"/>
              <a:t> </a:t>
            </a:r>
            <a:r>
              <a:rPr lang="en-US" sz="1000" dirty="0" err="1"/>
              <a:t>landbouw</a:t>
            </a:r>
            <a:endParaRPr lang="en-US" sz="1000" dirty="0"/>
          </a:p>
          <a:p>
            <a:r>
              <a:rPr lang="en-US" sz="1000" dirty="0"/>
              <a:t>Fairtrade</a:t>
            </a:r>
          </a:p>
          <a:p>
            <a:r>
              <a:rPr lang="en-US" sz="1000" dirty="0" err="1"/>
              <a:t>Milieukeur</a:t>
            </a:r>
            <a:endParaRPr lang="en-US" sz="1000" dirty="0"/>
          </a:p>
          <a:p>
            <a:r>
              <a:rPr lang="en-US" sz="1000" dirty="0"/>
              <a:t>MSC</a:t>
            </a:r>
          </a:p>
          <a:p>
            <a:r>
              <a:rPr lang="en-US" sz="1000" dirty="0"/>
              <a:t>Rainforest Alliance</a:t>
            </a:r>
          </a:p>
          <a:p>
            <a:r>
              <a:rPr lang="en-US" sz="1000" dirty="0"/>
              <a:t>RSPO Certified Sustainable Palm Oil</a:t>
            </a:r>
          </a:p>
          <a:p>
            <a:r>
              <a:rPr lang="en-US" sz="1000" dirty="0"/>
              <a:t>UTZ</a:t>
            </a:r>
          </a:p>
          <a:p>
            <a:br>
              <a:rPr lang="en-US" sz="1000" dirty="0"/>
            </a:br>
            <a:endParaRPr lang="en-US" sz="1000" dirty="0"/>
          </a:p>
        </p:txBody>
      </p:sp>
    </p:spTree>
    <p:extLst>
      <p:ext uri="{BB962C8B-B14F-4D97-AF65-F5344CB8AC3E}">
        <p14:creationId xmlns:p14="http://schemas.microsoft.com/office/powerpoint/2010/main" val="3840614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1541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2800"/>
              <a:t>Aspecten van duurzaamheid: waterverbruik</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r>
              <a:rPr lang="nl-NL" sz="1800"/>
              <a:t>Er is water nodig om voedsel te verbouwen</a:t>
            </a:r>
          </a:p>
          <a:p>
            <a:r>
              <a:rPr lang="nl-NL" sz="1800"/>
              <a:t>Ongeveer de helft van ons totale zoetwatergebruik wordt gebruikt voor het verbouwen van voedsel</a:t>
            </a:r>
          </a:p>
          <a:p>
            <a:r>
              <a:rPr lang="nl-NL" sz="1800"/>
              <a:t>Dit veroorzaakt vooral in droge, warme landen voor problemen</a:t>
            </a:r>
          </a:p>
        </p:txBody>
      </p:sp>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377787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21516" y="640263"/>
            <a:ext cx="6204984" cy="1344975"/>
          </a:xfrm>
        </p:spPr>
        <p:txBody>
          <a:bodyPr>
            <a:normAutofit/>
          </a:bodyPr>
          <a:lstStyle/>
          <a:p>
            <a:r>
              <a:rPr lang="nl-NL" sz="3700"/>
              <a:t>Aspecten van duurzaamheid: bestrijdingsmiddelen en mest</a:t>
            </a:r>
          </a:p>
        </p:txBody>
      </p:sp>
      <p:sp>
        <p:nvSpPr>
          <p:cNvPr id="3" name="Tijdelijke aanduiding voor inhoud 2"/>
          <p:cNvSpPr>
            <a:spLocks noGrp="1"/>
          </p:cNvSpPr>
          <p:nvPr>
            <p:ph idx="1"/>
          </p:nvPr>
        </p:nvSpPr>
        <p:spPr>
          <a:xfrm>
            <a:off x="821515" y="2121762"/>
            <a:ext cx="6204984" cy="3626917"/>
          </a:xfrm>
        </p:spPr>
        <p:txBody>
          <a:bodyPr>
            <a:normAutofit/>
          </a:bodyPr>
          <a:lstStyle/>
          <a:p>
            <a:r>
              <a:rPr lang="nl-NL" sz="2400" dirty="0"/>
              <a:t>Bij voedselproductie worden allerlei chemische stoffen gebruikt</a:t>
            </a:r>
          </a:p>
          <a:p>
            <a:r>
              <a:rPr lang="nl-NL" sz="2400" dirty="0"/>
              <a:t>Bestrijdingsmiddelen en (kunst)mest vervuilen de lucht, het water en de bodem </a:t>
            </a:r>
          </a:p>
          <a:p>
            <a:r>
              <a:rPr lang="nl-NL" sz="2400" dirty="0"/>
              <a:t>Teveel mest zorgt voor verzuring en vermesting van bodem en water </a:t>
            </a:r>
          </a:p>
        </p:txBody>
      </p:sp>
      <p:pic>
        <p:nvPicPr>
          <p:cNvPr id="4" name="Afbeelding 3"/>
          <p:cNvPicPr>
            <a:picLocks noChangeAspect="1"/>
          </p:cNvPicPr>
          <p:nvPr/>
        </p:nvPicPr>
        <p:blipFill>
          <a:blip r:embed="rId3"/>
          <a:stretch>
            <a:fillRect/>
          </a:stretch>
        </p:blipFill>
        <p:spPr>
          <a:xfrm>
            <a:off x="8131959" y="306909"/>
            <a:ext cx="3437593" cy="2286000"/>
          </a:xfrm>
          <a:prstGeom prst="rect">
            <a:avLst/>
          </a:prstGeom>
        </p:spPr>
      </p:pic>
      <p:pic>
        <p:nvPicPr>
          <p:cNvPr id="5" name="Afbeelding 4"/>
          <p:cNvPicPr>
            <a:picLocks noChangeAspect="1"/>
          </p:cNvPicPr>
          <p:nvPr/>
        </p:nvPicPr>
        <p:blipFill>
          <a:blip r:embed="rId4"/>
          <a:stretch>
            <a:fillRect/>
          </a:stretch>
        </p:blipFill>
        <p:spPr>
          <a:xfrm>
            <a:off x="7829551" y="3169215"/>
            <a:ext cx="4042410" cy="2708414"/>
          </a:xfrm>
          <a:prstGeom prst="rect">
            <a:avLst/>
          </a:prstGeom>
        </p:spPr>
      </p:pic>
      <p:pic>
        <p:nvPicPr>
          <p:cNvPr id="6" name="Afbeelding 5"/>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214743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12791"/>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2800"/>
              <a:t>Aspecten van duurzaamheid: smog en geluidsoverlast </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r>
              <a:rPr lang="nl-NL" sz="1800"/>
              <a:t>Eén op de drie vrachtwagens op de weg vervoert voedsel of hulpmiddelen om voedsel te maken.</a:t>
            </a:r>
          </a:p>
          <a:p>
            <a:r>
              <a:rPr lang="nl-NL" sz="1800"/>
              <a:t>Vrachtwagens zorgen voor smogvorming en dragen bij aan het broeikaseffect.</a:t>
            </a:r>
          </a:p>
          <a:p>
            <a:r>
              <a:rPr lang="nl-NL" sz="1800"/>
              <a:t>Voedselproductie zorgt in Nederland voor 1 vijfde van de smogvorming en 1 tiende van het geluidsoverlast.</a:t>
            </a:r>
          </a:p>
        </p:txBody>
      </p:sp>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2683957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29140" b="14610"/>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a:t>Tips voor duurzamer eten</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r>
              <a:rPr lang="nl-NL" sz="1300"/>
              <a:t>Niet meer eten dan je nodig hebt.</a:t>
            </a:r>
          </a:p>
          <a:p>
            <a:r>
              <a:rPr lang="nl-NL" sz="1300"/>
              <a:t>Minder vlees eten en niet meer zuivel dan je nodig hebt.</a:t>
            </a:r>
          </a:p>
          <a:p>
            <a:r>
              <a:rPr lang="nl-NL" sz="1300"/>
              <a:t>Meer graanproducten, peulvruchten, groente en fruit eten.</a:t>
            </a:r>
          </a:p>
          <a:p>
            <a:r>
              <a:rPr lang="nl-NL" sz="1300"/>
              <a:t>Zo min mogelijk voedsel verspillen (door op maat te kopen en te koken).</a:t>
            </a:r>
          </a:p>
          <a:p>
            <a:r>
              <a:rPr lang="nl-NL" sz="1300"/>
              <a:t>Zo min mogelijk suikerhoudende dranken en alcohol drinken.</a:t>
            </a:r>
          </a:p>
          <a:p>
            <a:r>
              <a:rPr lang="nl-NL" sz="1300"/>
              <a:t>Ga voor volkoren graanproducten, groente en fruit</a:t>
            </a:r>
          </a:p>
          <a:p>
            <a:r>
              <a:rPr lang="nl-NL" sz="1300"/>
              <a:t>Let bij groente en fruit op herkomst en seizoen</a:t>
            </a:r>
          </a:p>
        </p:txBody>
      </p:sp>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1434822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A871688-2CFE-EB44-9F28-72AB01811126}"/>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kern="1200">
                <a:solidFill>
                  <a:schemeClr val="tx1"/>
                </a:solidFill>
                <a:latin typeface="+mj-lt"/>
                <a:ea typeface="+mj-ea"/>
                <a:cs typeface="+mj-cs"/>
              </a:rPr>
              <a:t>Product of dienst</a:t>
            </a:r>
          </a:p>
        </p:txBody>
      </p:sp>
      <p:sp>
        <p:nvSpPr>
          <p:cNvPr id="3" name="Tijdelijke aanduiding voor inhoud 2">
            <a:extLst>
              <a:ext uri="{FF2B5EF4-FFF2-40B4-BE49-F238E27FC236}">
                <a16:creationId xmlns:a16="http://schemas.microsoft.com/office/drawing/2014/main" id="{94B8B440-8CE9-F848-B9DB-C16EC4ED52CC}"/>
              </a:ext>
            </a:extLst>
          </p:cNvPr>
          <p:cNvSpPr>
            <a:spLocks noGrp="1"/>
          </p:cNvSpPr>
          <p:nvPr>
            <p:ph idx="1"/>
          </p:nvPr>
        </p:nvSpPr>
        <p:spPr>
          <a:xfrm>
            <a:off x="7961258" y="4525347"/>
            <a:ext cx="3258675" cy="1737360"/>
          </a:xfrm>
        </p:spPr>
        <p:txBody>
          <a:bodyPr vert="horz" lIns="91440" tIns="45720" rIns="91440" bIns="45720" rtlCol="0" anchor="ctr">
            <a:normAutofit/>
          </a:bodyPr>
          <a:lstStyle/>
          <a:p>
            <a:pPr marL="0" indent="0">
              <a:buNone/>
            </a:pPr>
            <a:r>
              <a:rPr lang="en-US" sz="2400" kern="1200" dirty="0" err="1">
                <a:solidFill>
                  <a:schemeClr val="tx1"/>
                </a:solidFill>
                <a:latin typeface="+mn-lt"/>
                <a:ea typeface="+mn-ea"/>
                <a:cs typeface="+mn-cs"/>
              </a:rPr>
              <a:t>Relatie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naar</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jullie</a:t>
            </a:r>
            <a:r>
              <a:rPr lang="en-US" sz="2400" kern="1200" dirty="0">
                <a:solidFill>
                  <a:schemeClr val="tx1"/>
                </a:solidFill>
                <a:latin typeface="+mn-lt"/>
                <a:ea typeface="+mn-ea"/>
                <a:cs typeface="+mn-cs"/>
              </a:rPr>
              <a:t> IBS</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24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58240" y="4894262"/>
            <a:ext cx="10307952" cy="1325563"/>
          </a:xfrm>
        </p:spPr>
        <p:txBody>
          <a:bodyPr>
            <a:normAutofit/>
          </a:bodyPr>
          <a:lstStyle/>
          <a:p>
            <a:r>
              <a:rPr lang="nl-NL" dirty="0"/>
              <a:t>Herkomst voedingsmiddelen</a:t>
            </a:r>
          </a:p>
        </p:txBody>
      </p:sp>
      <p:sp>
        <p:nvSpPr>
          <p:cNvPr id="3" name="Tijdelijke aanduiding voor inhoud 2"/>
          <p:cNvSpPr>
            <a:spLocks noGrp="1"/>
          </p:cNvSpPr>
          <p:nvPr>
            <p:ph idx="1"/>
          </p:nvPr>
        </p:nvSpPr>
        <p:spPr>
          <a:xfrm>
            <a:off x="1161288" y="701019"/>
            <a:ext cx="6484094" cy="3382247"/>
          </a:xfrm>
        </p:spPr>
        <p:txBody>
          <a:bodyPr anchor="ctr">
            <a:normAutofit/>
          </a:bodyPr>
          <a:lstStyle/>
          <a:p>
            <a:pPr marL="0" indent="0">
              <a:buNone/>
            </a:pPr>
            <a:r>
              <a:rPr lang="nl-NL" sz="1300"/>
              <a:t>Voedingsmiddelen kunnen van ver komen maar ook van heel dichtbij</a:t>
            </a:r>
          </a:p>
          <a:p>
            <a:endParaRPr lang="nl-NL" sz="1300"/>
          </a:p>
          <a:p>
            <a:pPr marL="0" indent="0">
              <a:buNone/>
            </a:pPr>
            <a:r>
              <a:rPr lang="nl-NL" sz="1300"/>
              <a:t>Keuringsdienst van Waarde - Kipfilet</a:t>
            </a:r>
          </a:p>
          <a:p>
            <a:pPr marL="0" indent="0">
              <a:buNone/>
            </a:pPr>
            <a:r>
              <a:rPr lang="nl-NL" sz="1300">
                <a:hlinkClick r:id="rId2"/>
              </a:rPr>
              <a:t>https://www.youtube.com/watch?v=D0t7MUiQids</a:t>
            </a:r>
            <a:r>
              <a:rPr lang="nl-NL" sz="1300"/>
              <a:t> </a:t>
            </a:r>
          </a:p>
          <a:p>
            <a:pPr marL="0" indent="0">
              <a:buNone/>
            </a:pPr>
            <a:endParaRPr lang="nl-NL" sz="1300"/>
          </a:p>
          <a:p>
            <a:pPr marL="0" indent="0">
              <a:buNone/>
            </a:pPr>
            <a:r>
              <a:rPr lang="nl-NL" sz="1300"/>
              <a:t>Weet jij waar jouw eten vandaan komt?</a:t>
            </a:r>
          </a:p>
          <a:p>
            <a:pPr marL="0" indent="0">
              <a:buNone/>
            </a:pPr>
            <a:r>
              <a:rPr lang="nl-NL" sz="1300">
                <a:hlinkClick r:id="rId3"/>
              </a:rPr>
              <a:t>http://www.voedingscentrum.nl/nl/nieuws/weet-jij-waar-jouw-eten-vandaan-komt-.aspx</a:t>
            </a:r>
            <a:r>
              <a:rPr lang="nl-NL" sz="1300"/>
              <a:t> </a:t>
            </a:r>
          </a:p>
          <a:p>
            <a:endParaRPr lang="nl-NL" sz="1300"/>
          </a:p>
          <a:p>
            <a:pPr marL="0" indent="0">
              <a:buNone/>
            </a:pPr>
            <a:r>
              <a:rPr lang="nl-NL" sz="1300"/>
              <a:t>Herkomst op etiket</a:t>
            </a:r>
          </a:p>
          <a:p>
            <a:pPr marL="0" indent="0">
              <a:buNone/>
            </a:pPr>
            <a:r>
              <a:rPr lang="nl-NL" sz="1300">
                <a:hlinkClick r:id="rId4"/>
              </a:rPr>
              <a:t>http://www.voedingscentrum.nl/nl/mijn-boodschappen/eten-kopen/etiketten-lezen/hoe-zie-ik-op-het-etiket-waar-een-product-vandaan-komt.aspx</a:t>
            </a:r>
            <a:r>
              <a:rPr lang="nl-NL" sz="1300"/>
              <a:t> </a:t>
            </a:r>
          </a:p>
          <a:p>
            <a:endParaRPr lang="nl-NL" sz="1300"/>
          </a:p>
        </p:txBody>
      </p:sp>
      <p:cxnSp>
        <p:nvCxnSpPr>
          <p:cNvPr id="13" name="Straight Connector 12">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139529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76593" y="16362"/>
            <a:ext cx="556077"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Rectangle 3"/>
          <p:cNvSpPr>
            <a:spLocks noChangeArrowheads="1"/>
          </p:cNvSpPr>
          <p:nvPr/>
        </p:nvSpPr>
        <p:spPr bwMode="auto">
          <a:xfrm>
            <a:off x="2493392" y="916280"/>
            <a:ext cx="3997378" cy="7694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100" b="1" dirty="0">
                <a:solidFill>
                  <a:srgbClr val="0070C0"/>
                </a:solidFill>
                <a:ea typeface="Calibri" pitchFamily="34" charset="0"/>
                <a:cs typeface="Arial" charset="0"/>
              </a:rPr>
              <a:t>Leerdoel </a:t>
            </a:r>
            <a:br>
              <a:rPr lang="nl-NL" sz="1100" b="1" dirty="0">
                <a:solidFill>
                  <a:srgbClr val="0070C0"/>
                </a:solidFill>
                <a:ea typeface="Calibri" pitchFamily="34" charset="0"/>
                <a:cs typeface="Arial" charset="0"/>
              </a:rPr>
            </a:br>
            <a:r>
              <a:rPr lang="nl-NL" sz="1100" dirty="0">
                <a:ea typeface="Calibri" pitchFamily="34" charset="0"/>
                <a:cs typeface="Arial" charset="0"/>
              </a:rPr>
              <a:t>Je kunt uitleggen wat HACCP is. </a:t>
            </a:r>
          </a:p>
          <a:p>
            <a:r>
              <a:rPr lang="nl-NL" sz="1100" dirty="0">
                <a:ea typeface="Calibri" pitchFamily="34" charset="0"/>
                <a:cs typeface="Arial" charset="0"/>
              </a:rPr>
              <a:t>Je kunt de 7 stappen benoemen hoe je een HACCP plan opzet.</a:t>
            </a:r>
          </a:p>
          <a:p>
            <a:r>
              <a:rPr lang="nl-NL" sz="1100" dirty="0">
                <a:ea typeface="Calibri" pitchFamily="34" charset="0"/>
                <a:cs typeface="Arial" charset="0"/>
              </a:rPr>
              <a:t>Je kunt het belang van HACCP benoemen. </a:t>
            </a:r>
          </a:p>
        </p:txBody>
      </p:sp>
      <p:sp>
        <p:nvSpPr>
          <p:cNvPr id="7" name="Rectangle 4"/>
          <p:cNvSpPr>
            <a:spLocks noChangeArrowheads="1"/>
          </p:cNvSpPr>
          <p:nvPr/>
        </p:nvSpPr>
        <p:spPr bwMode="auto">
          <a:xfrm>
            <a:off x="2493392" y="1910375"/>
            <a:ext cx="3997378" cy="17851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100" b="1" dirty="0">
                <a:solidFill>
                  <a:srgbClr val="0070C0"/>
                </a:solidFill>
                <a:ea typeface="Calibri" pitchFamily="34" charset="0"/>
                <a:cs typeface="Arial" charset="0"/>
              </a:rPr>
              <a:t>Leerproduct</a:t>
            </a:r>
          </a:p>
          <a:p>
            <a:r>
              <a:rPr lang="nl-NL" sz="1100" dirty="0">
                <a:ea typeface="Calibri" pitchFamily="34" charset="0"/>
                <a:cs typeface="Arial" charset="0"/>
              </a:rPr>
              <a:t>Een leerzaam filmpje voor mensen in je eigen doelgroep over HACCP. In het filmpje komt minimaal aan bod: </a:t>
            </a:r>
          </a:p>
          <a:p>
            <a:pPr marL="171450" indent="-171450">
              <a:buFontTx/>
              <a:buChar char="-"/>
            </a:pPr>
            <a:r>
              <a:rPr lang="nl-NL" sz="1100" dirty="0">
                <a:ea typeface="Calibri" pitchFamily="34" charset="0"/>
                <a:cs typeface="Arial" charset="0"/>
              </a:rPr>
              <a:t>Wat HACCP is</a:t>
            </a:r>
          </a:p>
          <a:p>
            <a:pPr marL="171450" indent="-171450">
              <a:buFontTx/>
              <a:buChar char="-"/>
            </a:pPr>
            <a:r>
              <a:rPr lang="nl-NL" sz="1100" dirty="0">
                <a:ea typeface="Calibri" pitchFamily="34" charset="0"/>
                <a:cs typeface="Arial" charset="0"/>
              </a:rPr>
              <a:t>Hoe een HACCP plan wordt opgezet</a:t>
            </a:r>
          </a:p>
          <a:p>
            <a:pPr marL="171450" indent="-171450">
              <a:buFontTx/>
              <a:buChar char="-"/>
            </a:pPr>
            <a:r>
              <a:rPr lang="nl-NL" sz="1100" dirty="0">
                <a:ea typeface="Calibri" pitchFamily="34" charset="0"/>
                <a:cs typeface="Arial" charset="0"/>
              </a:rPr>
              <a:t>Waarom HACCP belangrijk is </a:t>
            </a:r>
          </a:p>
          <a:p>
            <a:pPr marL="171450" indent="-171450">
              <a:buFontTx/>
              <a:buChar char="-"/>
            </a:pPr>
            <a:r>
              <a:rPr lang="nl-NL" sz="1100" dirty="0">
                <a:ea typeface="Calibri" pitchFamily="34" charset="0"/>
                <a:cs typeface="Arial" charset="0"/>
              </a:rPr>
              <a:t>Voorbeelden van handelingen die met HACCP te maken hebben</a:t>
            </a:r>
          </a:p>
          <a:p>
            <a:endParaRPr lang="nl-NL" sz="1100" dirty="0">
              <a:ea typeface="Calibri" pitchFamily="34" charset="0"/>
              <a:cs typeface="Arial" charset="0"/>
            </a:endParaRPr>
          </a:p>
          <a:p>
            <a:r>
              <a:rPr lang="nl-NL" sz="1100" dirty="0">
                <a:ea typeface="Calibri" pitchFamily="34" charset="0"/>
                <a:cs typeface="Arial" charset="0"/>
              </a:rPr>
              <a:t>Een begeleidend document met daarin je storyboard en een toelichting op de theorie die in het filmpje te zien is.</a:t>
            </a:r>
          </a:p>
        </p:txBody>
      </p:sp>
      <p:sp>
        <p:nvSpPr>
          <p:cNvPr id="9" name="Rectangle 6"/>
          <p:cNvSpPr>
            <a:spLocks noChangeArrowheads="1"/>
          </p:cNvSpPr>
          <p:nvPr/>
        </p:nvSpPr>
        <p:spPr bwMode="auto">
          <a:xfrm>
            <a:off x="7034503" y="958553"/>
            <a:ext cx="3500438" cy="144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100" b="1" dirty="0">
                <a:solidFill>
                  <a:srgbClr val="0070C0"/>
                </a:solidFill>
                <a:ea typeface="Calibri" pitchFamily="34" charset="0"/>
                <a:cs typeface="Arial" charset="0"/>
              </a:rPr>
              <a:t>Samenwerken</a:t>
            </a:r>
            <a:r>
              <a:rPr lang="nl-NL" sz="1100" b="1" dirty="0">
                <a:ea typeface="Calibri" pitchFamily="34" charset="0"/>
                <a:cs typeface="Arial" charset="0"/>
              </a:rPr>
              <a:t>			</a:t>
            </a:r>
            <a:endParaRPr lang="nl-NL" sz="1100" b="1" dirty="0">
              <a:solidFill>
                <a:srgbClr val="0070C0"/>
              </a:solidFill>
              <a:ea typeface="Calibri" pitchFamily="34" charset="0"/>
              <a:cs typeface="Arial" charset="0"/>
            </a:endParaRPr>
          </a:p>
          <a:p>
            <a:pPr marL="171450" indent="-171450" eaLnBrk="0" hangingPunct="0">
              <a:buFont typeface="Arial" pitchFamily="34" charset="0"/>
              <a:buChar char="•"/>
            </a:pPr>
            <a:r>
              <a:rPr lang="nl-NL" sz="1100" dirty="0">
                <a:ea typeface="Calibri" pitchFamily="34" charset="0"/>
                <a:cs typeface="Arial" charset="0"/>
              </a:rPr>
              <a:t>Plaats je product in je portfolio en vraag om feedback.</a:t>
            </a:r>
          </a:p>
          <a:p>
            <a:pPr marL="171450" indent="-171450" eaLnBrk="0" hangingPunct="0">
              <a:buFont typeface="Arial" pitchFamily="34" charset="0"/>
              <a:buChar char="•"/>
            </a:pPr>
            <a:r>
              <a:rPr lang="nl-NL" sz="1100" dirty="0">
                <a:ea typeface="Calibri" pitchFamily="34" charset="0"/>
                <a:cs typeface="Arial" charset="0"/>
              </a:rPr>
              <a:t>Bekijk leerproducten van anderen in hun portfolio en geef feedback.</a:t>
            </a:r>
          </a:p>
          <a:p>
            <a:pPr marL="171450" indent="-171450" eaLnBrk="0" hangingPunct="0">
              <a:buFont typeface="Arial" pitchFamily="34" charset="0"/>
              <a:buChar char="•"/>
            </a:pPr>
            <a:r>
              <a:rPr lang="nl-NL" sz="1100" dirty="0">
                <a:ea typeface="Calibri" pitchFamily="34" charset="0"/>
                <a:cs typeface="Arial" charset="0"/>
              </a:rPr>
              <a:t>Verbeter je leerproduct en plaats versie 2</a:t>
            </a:r>
          </a:p>
          <a:p>
            <a:pPr marL="171450" indent="-171450" eaLnBrk="0" hangingPunct="0">
              <a:buFont typeface="Arial" pitchFamily="34" charset="0"/>
              <a:buChar char="•"/>
            </a:pPr>
            <a:r>
              <a:rPr lang="nl-NL" sz="1100" dirty="0"/>
              <a:t>Deze opdracht maak je in groepjes van maximaal 4</a:t>
            </a:r>
            <a:endParaRPr lang="nl-NL" sz="1100" dirty="0">
              <a:ea typeface="Calibri" pitchFamily="34" charset="0"/>
              <a:cs typeface="Arial" charset="0"/>
            </a:endParaRPr>
          </a:p>
          <a:p>
            <a:pPr marL="171450" indent="-171450" eaLnBrk="0" hangingPunct="0">
              <a:buFont typeface="Arial" pitchFamily="34" charset="0"/>
              <a:buChar char="•"/>
            </a:pPr>
            <a:r>
              <a:rPr lang="nl-NL" sz="1100" dirty="0">
                <a:ea typeface="Calibri" pitchFamily="34" charset="0"/>
                <a:cs typeface="Arial" charset="0"/>
              </a:rPr>
              <a:t>Versie 1 29-11-2019</a:t>
            </a:r>
          </a:p>
          <a:p>
            <a:pPr marL="171450" indent="-171450" eaLnBrk="0" hangingPunct="0">
              <a:buFont typeface="Arial" pitchFamily="34" charset="0"/>
              <a:buChar char="•"/>
            </a:pPr>
            <a:r>
              <a:rPr lang="nl-NL" sz="1100" dirty="0">
                <a:ea typeface="Calibri" pitchFamily="34" charset="0"/>
                <a:cs typeface="Arial" charset="0"/>
              </a:rPr>
              <a:t>Versie 2 11-12-2019</a:t>
            </a:r>
          </a:p>
        </p:txBody>
      </p:sp>
      <p:sp>
        <p:nvSpPr>
          <p:cNvPr id="10" name="Rectangle 8"/>
          <p:cNvSpPr>
            <a:spLocks noChangeArrowheads="1"/>
          </p:cNvSpPr>
          <p:nvPr/>
        </p:nvSpPr>
        <p:spPr bwMode="auto">
          <a:xfrm>
            <a:off x="7015061" y="2495383"/>
            <a:ext cx="3507254" cy="6001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100" b="1" dirty="0">
                <a:solidFill>
                  <a:srgbClr val="0070C0"/>
                </a:solidFill>
                <a:ea typeface="Calibri" pitchFamily="34" charset="0"/>
                <a:cs typeface="Arial" charset="0"/>
              </a:rPr>
              <a:t>Bijeenkomsten</a:t>
            </a:r>
          </a:p>
          <a:p>
            <a:pPr marL="171450" indent="-171450">
              <a:buFont typeface="Arial" pitchFamily="34" charset="0"/>
              <a:buChar char="•"/>
              <a:defRPr/>
            </a:pPr>
            <a:r>
              <a:rPr lang="nl-NL" sz="1100" dirty="0">
                <a:ea typeface="Calibri" pitchFamily="34" charset="0"/>
                <a:cs typeface="Arial" charset="0"/>
              </a:rPr>
              <a:t>Lifestyle les voedselveiligheid en HACCP</a:t>
            </a:r>
          </a:p>
          <a:p>
            <a:pPr marL="171450" indent="-171450">
              <a:buFont typeface="Arial" pitchFamily="34" charset="0"/>
              <a:buChar char="•"/>
              <a:defRPr/>
            </a:pPr>
            <a:r>
              <a:rPr lang="nl-NL" sz="1100" dirty="0">
                <a:ea typeface="Calibri" pitchFamily="34" charset="0"/>
                <a:cs typeface="Arial" charset="0"/>
              </a:rPr>
              <a:t>Zelfwerkuren</a:t>
            </a:r>
          </a:p>
        </p:txBody>
      </p:sp>
      <p:sp>
        <p:nvSpPr>
          <p:cNvPr id="14" name="Text Box 96"/>
          <p:cNvSpPr txBox="1">
            <a:spLocks noChangeArrowheads="1"/>
          </p:cNvSpPr>
          <p:nvPr/>
        </p:nvSpPr>
        <p:spPr bwMode="auto">
          <a:xfrm>
            <a:off x="2979738" y="496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5" name="Text Box 103"/>
          <p:cNvSpPr txBox="1">
            <a:spLocks noChangeArrowheads="1"/>
          </p:cNvSpPr>
          <p:nvPr/>
        </p:nvSpPr>
        <p:spPr bwMode="auto">
          <a:xfrm>
            <a:off x="184785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6" name="Text Box 105"/>
          <p:cNvSpPr txBox="1">
            <a:spLocks noChangeArrowheads="1"/>
          </p:cNvSpPr>
          <p:nvPr/>
        </p:nvSpPr>
        <p:spPr bwMode="auto">
          <a:xfrm>
            <a:off x="1847850" y="278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7" name="Rechthoek 1"/>
          <p:cNvSpPr>
            <a:spLocks noChangeArrowheads="1"/>
          </p:cNvSpPr>
          <p:nvPr/>
        </p:nvSpPr>
        <p:spPr bwMode="auto">
          <a:xfrm>
            <a:off x="2639566" y="175075"/>
            <a:ext cx="8028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nl-NL" sz="2400" dirty="0">
                <a:latin typeface="Calibri" pitchFamily="34" charset="0"/>
              </a:rPr>
              <a:t>1920_DWI_1_HACCP stand van zaken</a:t>
            </a:r>
          </a:p>
        </p:txBody>
      </p:sp>
      <p:pic>
        <p:nvPicPr>
          <p:cNvPr id="18" name="Afbeelding 17"/>
          <p:cNvPicPr>
            <a:picLocks noChangeAspect="1"/>
          </p:cNvPicPr>
          <p:nvPr/>
        </p:nvPicPr>
        <p:blipFill>
          <a:blip r:embed="rId3" cstate="print"/>
          <a:stretch>
            <a:fillRect/>
          </a:stretch>
        </p:blipFill>
        <p:spPr>
          <a:xfrm>
            <a:off x="1493415" y="0"/>
            <a:ext cx="1053380" cy="756400"/>
          </a:xfrm>
          <a:prstGeom prst="rect">
            <a:avLst/>
          </a:prstGeom>
        </p:spPr>
      </p:pic>
      <p:pic>
        <p:nvPicPr>
          <p:cNvPr id="19" name="Afbeelding 18"/>
          <p:cNvPicPr>
            <a:picLocks noChangeAspect="1"/>
          </p:cNvPicPr>
          <p:nvPr/>
        </p:nvPicPr>
        <p:blipFill rotWithShape="1">
          <a:blip r:embed="rId4" cstate="print"/>
          <a:srcRect l="21805" r="10840"/>
          <a:stretch/>
        </p:blipFill>
        <p:spPr>
          <a:xfrm>
            <a:off x="2159580" y="1010563"/>
            <a:ext cx="299335" cy="412425"/>
          </a:xfrm>
          <a:prstGeom prst="rect">
            <a:avLst/>
          </a:prstGeom>
        </p:spPr>
      </p:pic>
      <p:pic>
        <p:nvPicPr>
          <p:cNvPr id="5" name="Afbeelding 4"/>
          <p:cNvPicPr>
            <a:picLocks noChangeAspect="1"/>
          </p:cNvPicPr>
          <p:nvPr/>
        </p:nvPicPr>
        <p:blipFill>
          <a:blip r:embed="rId5"/>
          <a:stretch>
            <a:fillRect/>
          </a:stretch>
        </p:blipFill>
        <p:spPr>
          <a:xfrm>
            <a:off x="9480376" y="67977"/>
            <a:ext cx="933684" cy="881397"/>
          </a:xfrm>
          <a:prstGeom prst="rect">
            <a:avLst/>
          </a:prstGeom>
        </p:spPr>
      </p:pic>
      <p:pic>
        <p:nvPicPr>
          <p:cNvPr id="20" name="Afbeelding 19"/>
          <p:cNvPicPr>
            <a:picLocks noChangeAspect="1"/>
          </p:cNvPicPr>
          <p:nvPr/>
        </p:nvPicPr>
        <p:blipFill>
          <a:blip r:embed="rId6" cstate="print"/>
          <a:stretch>
            <a:fillRect/>
          </a:stretch>
        </p:blipFill>
        <p:spPr>
          <a:xfrm>
            <a:off x="2177601" y="1986682"/>
            <a:ext cx="263290" cy="321303"/>
          </a:xfrm>
          <a:prstGeom prst="rect">
            <a:avLst/>
          </a:prstGeom>
        </p:spPr>
      </p:pic>
      <p:pic>
        <p:nvPicPr>
          <p:cNvPr id="21" name="Afbeelding 20"/>
          <p:cNvPicPr>
            <a:picLocks noChangeAspect="1"/>
          </p:cNvPicPr>
          <p:nvPr/>
        </p:nvPicPr>
        <p:blipFill>
          <a:blip r:embed="rId7" cstate="print"/>
          <a:stretch>
            <a:fillRect/>
          </a:stretch>
        </p:blipFill>
        <p:spPr>
          <a:xfrm>
            <a:off x="2176105" y="3945981"/>
            <a:ext cx="266283" cy="416301"/>
          </a:xfrm>
          <a:prstGeom prst="rect">
            <a:avLst/>
          </a:prstGeom>
        </p:spPr>
      </p:pic>
      <p:pic>
        <p:nvPicPr>
          <p:cNvPr id="22" name="Afbeelding 21"/>
          <p:cNvPicPr>
            <a:picLocks noChangeAspect="1"/>
          </p:cNvPicPr>
          <p:nvPr/>
        </p:nvPicPr>
        <p:blipFill>
          <a:blip r:embed="rId8" cstate="print"/>
          <a:stretch>
            <a:fillRect/>
          </a:stretch>
        </p:blipFill>
        <p:spPr>
          <a:xfrm>
            <a:off x="6597926" y="997899"/>
            <a:ext cx="385812" cy="263054"/>
          </a:xfrm>
          <a:prstGeom prst="rect">
            <a:avLst/>
          </a:prstGeom>
        </p:spPr>
      </p:pic>
      <p:pic>
        <p:nvPicPr>
          <p:cNvPr id="23" name="Afbeelding 22"/>
          <p:cNvPicPr>
            <a:picLocks noChangeAspect="1"/>
          </p:cNvPicPr>
          <p:nvPr/>
        </p:nvPicPr>
        <p:blipFill>
          <a:blip r:embed="rId9" cstate="print"/>
          <a:stretch>
            <a:fillRect/>
          </a:stretch>
        </p:blipFill>
        <p:spPr>
          <a:xfrm>
            <a:off x="6616103" y="3250857"/>
            <a:ext cx="299225" cy="290796"/>
          </a:xfrm>
          <a:prstGeom prst="rect">
            <a:avLst/>
          </a:prstGeom>
        </p:spPr>
      </p:pic>
      <p:pic>
        <p:nvPicPr>
          <p:cNvPr id="24" name="Afbeelding 23"/>
          <p:cNvPicPr>
            <a:picLocks noChangeAspect="1"/>
          </p:cNvPicPr>
          <p:nvPr/>
        </p:nvPicPr>
        <p:blipFill rotWithShape="1">
          <a:blip r:embed="rId10" cstate="print"/>
          <a:srcRect l="17050" t="33024" r="61669" b="30375"/>
          <a:stretch/>
        </p:blipFill>
        <p:spPr>
          <a:xfrm>
            <a:off x="6656137" y="2528810"/>
            <a:ext cx="269390" cy="260485"/>
          </a:xfrm>
          <a:prstGeom prst="rect">
            <a:avLst/>
          </a:prstGeom>
        </p:spPr>
      </p:pic>
      <p:sp>
        <p:nvSpPr>
          <p:cNvPr id="8" name="Rectangle 5"/>
          <p:cNvSpPr>
            <a:spLocks noChangeArrowheads="1"/>
          </p:cNvSpPr>
          <p:nvPr/>
        </p:nvSpPr>
        <p:spPr bwMode="auto">
          <a:xfrm>
            <a:off x="2493392" y="3945981"/>
            <a:ext cx="3997378" cy="19543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t">
            <a:spAutoFit/>
          </a:bodyPr>
          <a:lstStyle/>
          <a:p>
            <a:pPr>
              <a:defRPr/>
            </a:pPr>
            <a:r>
              <a:rPr lang="nl-NL" sz="1100" b="1" dirty="0" err="1">
                <a:solidFill>
                  <a:srgbClr val="0070C0"/>
                </a:solidFill>
                <a:ea typeface="Calibri" pitchFamily="34" charset="0"/>
                <a:cs typeface="Arial" charset="0"/>
              </a:rPr>
              <a:t>Leerpad</a:t>
            </a:r>
            <a:endParaRPr lang="nl-NL" sz="1100" b="1" dirty="0">
              <a:solidFill>
                <a:srgbClr val="0070C0"/>
              </a:solidFill>
              <a:ea typeface="Calibri" pitchFamily="34" charset="0"/>
              <a:cs typeface="Arial" charset="0"/>
            </a:endParaRPr>
          </a:p>
          <a:p>
            <a:pPr marL="171450" indent="-171450">
              <a:buFont typeface="Arial" panose="020B0604020202020204" pitchFamily="34" charset="0"/>
              <a:buChar char="•"/>
              <a:defRPr/>
            </a:pPr>
            <a:r>
              <a:rPr lang="nl-NL" sz="1100" dirty="0">
                <a:ea typeface="Calibri" pitchFamily="34" charset="0"/>
                <a:cs typeface="Arial" charset="0"/>
              </a:rPr>
              <a:t>Bestudeer het aangeboden materiaal over HACCP</a:t>
            </a:r>
          </a:p>
          <a:p>
            <a:pPr marL="171450" indent="-171450">
              <a:buFont typeface="Arial" panose="020B0604020202020204" pitchFamily="34" charset="0"/>
              <a:buChar char="•"/>
              <a:defRPr/>
            </a:pPr>
            <a:r>
              <a:rPr lang="nl-NL" sz="1100" dirty="0">
                <a:ea typeface="Calibri" pitchFamily="34" charset="0"/>
                <a:cs typeface="Arial" charset="0"/>
              </a:rPr>
              <a:t>Schrijf in jullie eigen woorden welke theorie jullie aan bod willen laten komen. </a:t>
            </a:r>
          </a:p>
          <a:p>
            <a:pPr marL="171450" indent="-171450">
              <a:buFont typeface="Arial" panose="020B0604020202020204" pitchFamily="34" charset="0"/>
              <a:buChar char="•"/>
              <a:defRPr/>
            </a:pPr>
            <a:r>
              <a:rPr lang="nl-NL" sz="1100" dirty="0">
                <a:ea typeface="Calibri" pitchFamily="34" charset="0"/>
                <a:cs typeface="Arial" charset="0"/>
              </a:rPr>
              <a:t>Maak een storyboard’ voor jullie filmpje, wat willen jullie laten zien? </a:t>
            </a:r>
          </a:p>
          <a:p>
            <a:pPr marL="171450" indent="-171450">
              <a:buFont typeface="Arial" panose="020B0604020202020204" pitchFamily="34" charset="0"/>
              <a:buChar char="•"/>
              <a:defRPr/>
            </a:pPr>
            <a:r>
              <a:rPr lang="nl-NL" sz="1100" dirty="0">
                <a:ea typeface="Calibri" pitchFamily="34" charset="0"/>
                <a:cs typeface="Arial" charset="0"/>
              </a:rPr>
              <a:t>Zorg voor de juiste omgeving en materialen. </a:t>
            </a:r>
          </a:p>
          <a:p>
            <a:pPr marL="171450" indent="-171450">
              <a:buFont typeface="Arial" panose="020B0604020202020204" pitchFamily="34" charset="0"/>
              <a:buChar char="•"/>
              <a:defRPr/>
            </a:pPr>
            <a:r>
              <a:rPr lang="nl-NL" sz="1100" dirty="0">
                <a:ea typeface="Calibri" pitchFamily="34" charset="0"/>
                <a:cs typeface="Arial" charset="0"/>
              </a:rPr>
              <a:t>Film de verschillende scenes die jullie bedacht hebben. </a:t>
            </a:r>
          </a:p>
          <a:p>
            <a:pPr marL="171450" indent="-171450">
              <a:buFont typeface="Arial" panose="020B0604020202020204" pitchFamily="34" charset="0"/>
              <a:buChar char="•"/>
              <a:defRPr/>
            </a:pPr>
            <a:r>
              <a:rPr lang="nl-NL" sz="1100" dirty="0">
                <a:ea typeface="Calibri" pitchFamily="34" charset="0"/>
                <a:cs typeface="Arial" charset="0"/>
              </a:rPr>
              <a:t>Verwerk de verschillende filmfragmenten tot een representatief en informatief filmpje. </a:t>
            </a:r>
          </a:p>
          <a:p>
            <a:pPr marL="171450" indent="-171450">
              <a:buFont typeface="Arial" panose="020B0604020202020204" pitchFamily="34" charset="0"/>
              <a:buChar char="•"/>
              <a:defRPr/>
            </a:pPr>
            <a:r>
              <a:rPr lang="nl-NL" sz="1100" dirty="0">
                <a:ea typeface="Calibri" pitchFamily="34" charset="0"/>
                <a:cs typeface="Arial" charset="0"/>
              </a:rPr>
              <a:t>Deel het filmpje en het tekstdocument op het Leerplatform. </a:t>
            </a:r>
            <a:r>
              <a:rPr lang="nl-NL" sz="1100" b="1" dirty="0">
                <a:solidFill>
                  <a:srgbClr val="0070C0"/>
                </a:solidFill>
                <a:ea typeface="Calibri" pitchFamily="34" charset="0"/>
                <a:cs typeface="Arial" charset="0"/>
              </a:rPr>
              <a:t>	</a:t>
            </a:r>
            <a:endParaRPr lang="nl-NL" sz="1100" dirty="0">
              <a:ea typeface="Calibri" pitchFamily="34" charset="0"/>
              <a:cs typeface="Arial" charset="0"/>
            </a:endParaRPr>
          </a:p>
        </p:txBody>
      </p:sp>
      <p:sp>
        <p:nvSpPr>
          <p:cNvPr id="12" name="Rechthoek 11"/>
          <p:cNvSpPr/>
          <p:nvPr/>
        </p:nvSpPr>
        <p:spPr>
          <a:xfrm>
            <a:off x="2032001" y="6667511"/>
            <a:ext cx="8636000" cy="206851"/>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Rectangle 8"/>
          <p:cNvSpPr>
            <a:spLocks noChangeArrowheads="1"/>
          </p:cNvSpPr>
          <p:nvPr/>
        </p:nvSpPr>
        <p:spPr bwMode="auto">
          <a:xfrm>
            <a:off x="7005995" y="3250857"/>
            <a:ext cx="3500438" cy="11079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defRPr/>
            </a:pPr>
            <a:r>
              <a:rPr lang="nl-NL" sz="1100" b="1" dirty="0">
                <a:solidFill>
                  <a:srgbClr val="0070C0"/>
                </a:solidFill>
                <a:ea typeface="Calibri" pitchFamily="34" charset="0"/>
                <a:cs typeface="Arial" charset="0"/>
              </a:rPr>
              <a:t>Bronnen</a:t>
            </a:r>
          </a:p>
          <a:p>
            <a:pPr>
              <a:defRPr/>
            </a:pPr>
            <a:r>
              <a:rPr lang="nl-NL" sz="1100" dirty="0">
                <a:ea typeface="Calibri" pitchFamily="34" charset="0"/>
                <a:cs typeface="Arial" charset="0"/>
                <a:hlinkClick r:id="rId11"/>
              </a:rPr>
              <a:t>Informatie van het Voedingscentrum over HACCP</a:t>
            </a:r>
            <a:endParaRPr lang="nl-NL" sz="1100" dirty="0">
              <a:ea typeface="Calibri" pitchFamily="34" charset="0"/>
              <a:cs typeface="Arial" charset="0"/>
            </a:endParaRPr>
          </a:p>
          <a:p>
            <a:pPr>
              <a:defRPr/>
            </a:pPr>
            <a:r>
              <a:rPr lang="nl-NL" sz="1100" dirty="0">
                <a:ea typeface="Calibri" pitchFamily="34" charset="0"/>
                <a:cs typeface="Arial" charset="0"/>
                <a:hlinkClick r:id="rId12"/>
              </a:rPr>
              <a:t>Rijksoverheid over voedselveiligheid</a:t>
            </a:r>
            <a:endParaRPr lang="nl-NL" sz="1100" dirty="0">
              <a:ea typeface="Calibri" pitchFamily="34" charset="0"/>
              <a:cs typeface="Arial" charset="0"/>
            </a:endParaRPr>
          </a:p>
          <a:p>
            <a:pPr>
              <a:defRPr/>
            </a:pPr>
            <a:r>
              <a:rPr lang="nl-NL" sz="1100" dirty="0">
                <a:ea typeface="Calibri" pitchFamily="34" charset="0"/>
                <a:cs typeface="Arial" charset="0"/>
              </a:rPr>
              <a:t>Voorbeeld checklist keuken op het Leerplatform </a:t>
            </a:r>
          </a:p>
          <a:p>
            <a:pPr>
              <a:defRPr/>
            </a:pPr>
            <a:r>
              <a:rPr lang="nl-NL" sz="1100" dirty="0">
                <a:ea typeface="Calibri" pitchFamily="34" charset="0"/>
                <a:cs typeface="Arial" charset="0"/>
                <a:hlinkClick r:id="rId13"/>
              </a:rPr>
              <a:t>https://www.storyboardthat.com/nl</a:t>
            </a:r>
            <a:r>
              <a:rPr lang="nl-NL" sz="1100" dirty="0">
                <a:ea typeface="Calibri" pitchFamily="34" charset="0"/>
                <a:cs typeface="Arial" charset="0"/>
              </a:rPr>
              <a:t> </a:t>
            </a:r>
          </a:p>
          <a:p>
            <a:pPr>
              <a:defRPr/>
            </a:pPr>
            <a:r>
              <a:rPr lang="nl-NL" sz="1100" dirty="0">
                <a:ea typeface="Calibri" pitchFamily="34" charset="0"/>
                <a:cs typeface="Arial" charset="0"/>
                <a:hlinkClick r:id="rId14"/>
              </a:rPr>
              <a:t>https://nl.wikihow.com/Een-storyboard-maken</a:t>
            </a:r>
            <a:r>
              <a:rPr lang="nl-NL" sz="1100" dirty="0">
                <a:ea typeface="Calibri" pitchFamily="34" charset="0"/>
                <a:cs typeface="Arial" charset="0"/>
              </a:rPr>
              <a:t> </a:t>
            </a:r>
          </a:p>
        </p:txBody>
      </p:sp>
      <p:pic>
        <p:nvPicPr>
          <p:cNvPr id="3" name="Afbeelding 2"/>
          <p:cNvPicPr>
            <a:picLocks noChangeAspect="1"/>
          </p:cNvPicPr>
          <p:nvPr/>
        </p:nvPicPr>
        <p:blipFill>
          <a:blip r:embed="rId15"/>
          <a:stretch>
            <a:fillRect/>
          </a:stretch>
        </p:blipFill>
        <p:spPr>
          <a:xfrm>
            <a:off x="7034502" y="4429987"/>
            <a:ext cx="3500439" cy="1941577"/>
          </a:xfrm>
          <a:prstGeom prst="rect">
            <a:avLst/>
          </a:prstGeom>
        </p:spPr>
      </p:pic>
    </p:spTree>
    <p:extLst>
      <p:ext uri="{BB962C8B-B14F-4D97-AF65-F5344CB8AC3E}">
        <p14:creationId xmlns:p14="http://schemas.microsoft.com/office/powerpoint/2010/main" val="39677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0">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58240" y="4894262"/>
            <a:ext cx="10307952" cy="1325563"/>
          </a:xfrm>
        </p:spPr>
        <p:txBody>
          <a:bodyPr>
            <a:normAutofit/>
          </a:bodyPr>
          <a:lstStyle/>
          <a:p>
            <a:r>
              <a:rPr lang="nl-NL"/>
              <a:t>Lesdoelen</a:t>
            </a:r>
            <a:endParaRPr lang="nl-NL" dirty="0"/>
          </a:p>
        </p:txBody>
      </p:sp>
      <p:sp>
        <p:nvSpPr>
          <p:cNvPr id="3" name="Tijdelijke aanduiding voor inhoud 2"/>
          <p:cNvSpPr>
            <a:spLocks noGrp="1"/>
          </p:cNvSpPr>
          <p:nvPr>
            <p:ph idx="1"/>
          </p:nvPr>
        </p:nvSpPr>
        <p:spPr>
          <a:xfrm>
            <a:off x="1161288" y="701019"/>
            <a:ext cx="6484094" cy="3382247"/>
          </a:xfrm>
        </p:spPr>
        <p:txBody>
          <a:bodyPr anchor="ctr">
            <a:normAutofit/>
          </a:bodyPr>
          <a:lstStyle/>
          <a:p>
            <a:pPr marL="0" indent="0">
              <a:buNone/>
            </a:pPr>
            <a:endParaRPr lang="nl-NL" sz="2000" dirty="0"/>
          </a:p>
          <a:p>
            <a:r>
              <a:rPr lang="nl-NL" sz="2000" dirty="0">
                <a:ea typeface="Calibri" pitchFamily="34" charset="0"/>
                <a:cs typeface="Arial" charset="0"/>
              </a:rPr>
              <a:t>Vragen vorige les</a:t>
            </a:r>
          </a:p>
          <a:p>
            <a:pPr marL="0" indent="0">
              <a:buNone/>
            </a:pPr>
            <a:endParaRPr lang="nl-NL" sz="2000" dirty="0">
              <a:ea typeface="Calibri" pitchFamily="34" charset="0"/>
              <a:cs typeface="Arial" charset="0"/>
            </a:endParaRPr>
          </a:p>
          <a:p>
            <a:r>
              <a:rPr lang="nl-NL" sz="2000" dirty="0">
                <a:ea typeface="Calibri" pitchFamily="34" charset="0"/>
                <a:cs typeface="Arial" charset="0"/>
              </a:rPr>
              <a:t>Je kunt b</a:t>
            </a:r>
            <a:r>
              <a:rPr lang="nl-NL" sz="2000" dirty="0"/>
              <a:t>enoemen wat duurzaamheid in de voedselketen inhoud.</a:t>
            </a:r>
          </a:p>
          <a:p>
            <a:endParaRPr lang="nl-NL" sz="2000" dirty="0"/>
          </a:p>
          <a:p>
            <a:r>
              <a:rPr lang="nl-NL" sz="2000" dirty="0"/>
              <a:t>Je kunt beschrijven welke aanpassingen de consument moet doen om duurzaamheid in de keten te bevorderen.</a:t>
            </a:r>
          </a:p>
        </p:txBody>
      </p:sp>
      <p:cxnSp>
        <p:nvCxnSpPr>
          <p:cNvPr id="23" name="Straight Connector 12">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Oval 14">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2"/>
          <a:stretch>
            <a:fillRect/>
          </a:stretch>
        </p:blipFill>
        <p:spPr>
          <a:xfrm>
            <a:off x="0" y="6165669"/>
            <a:ext cx="2169840" cy="692331"/>
          </a:xfrm>
          <a:prstGeom prst="rect">
            <a:avLst/>
          </a:prstGeom>
        </p:spPr>
      </p:pic>
    </p:spTree>
    <p:extLst>
      <p:ext uri="{BB962C8B-B14F-4D97-AF65-F5344CB8AC3E}">
        <p14:creationId xmlns:p14="http://schemas.microsoft.com/office/powerpoint/2010/main" val="284516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02B2333A-8921-1642-9D03-EB8BC0818491}"/>
              </a:ext>
            </a:extLst>
          </p:cNvPr>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sz="3800" dirty="0" err="1"/>
              <a:t>Duurzaamheid</a:t>
            </a:r>
            <a:r>
              <a:rPr lang="en-US" sz="3800" dirty="0"/>
              <a:t> in het </a:t>
            </a:r>
            <a:r>
              <a:rPr lang="en-US" sz="3800" dirty="0" err="1"/>
              <a:t>dagelijks</a:t>
            </a:r>
            <a:r>
              <a:rPr lang="en-US" sz="3800" dirty="0"/>
              <a:t> </a:t>
            </a:r>
            <a:r>
              <a:rPr lang="en-US" sz="3800"/>
              <a:t>leven</a:t>
            </a:r>
            <a:br>
              <a:rPr lang="en-US" sz="3800" dirty="0"/>
            </a:br>
            <a:endParaRPr lang="en-US" sz="3800" dirty="0"/>
          </a:p>
        </p:txBody>
      </p:sp>
      <p:sp>
        <p:nvSpPr>
          <p:cNvPr id="21" name="Oval 13">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5">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6">
            <a:extLst>
              <a:ext uri="{FF2B5EF4-FFF2-40B4-BE49-F238E27FC236}">
                <a16:creationId xmlns:a16="http://schemas.microsoft.com/office/drawing/2014/main" id="{258DB721-E4D3-6544-97A6-9BE7255061DA}"/>
              </a:ext>
            </a:extLst>
          </p:cNvPr>
          <p:cNvPicPr>
            <a:picLocks noGrp="1" noChangeAspect="1"/>
          </p:cNvPicPr>
          <p:nvPr>
            <p:ph idx="1"/>
          </p:nvPr>
        </p:nvPicPr>
        <p:blipFill rotWithShape="1">
          <a:blip r:embed="rId2"/>
          <a:srcRect l="7329" r="5159" b="2"/>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75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92598" y="640263"/>
            <a:ext cx="5221266" cy="1344975"/>
          </a:xfrm>
        </p:spPr>
        <p:txBody>
          <a:bodyPr>
            <a:normAutofit/>
          </a:bodyPr>
          <a:lstStyle/>
          <a:p>
            <a:pPr algn="ctr"/>
            <a:r>
              <a:rPr lang="nl-NL" sz="4000"/>
              <a:t>Lesinhoud</a:t>
            </a:r>
          </a:p>
        </p:txBody>
      </p:sp>
      <p:pic>
        <p:nvPicPr>
          <p:cNvPr id="5" name="Picture 2" descr="Afbeeldingsresultaat voor duurzame voedi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787907"/>
            <a:ext cx="5126736" cy="512673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6391903" y="2121763"/>
            <a:ext cx="5235490" cy="3773010"/>
          </a:xfrm>
        </p:spPr>
        <p:txBody>
          <a:bodyPr>
            <a:normAutofit/>
          </a:bodyPr>
          <a:lstStyle/>
          <a:p>
            <a:r>
              <a:rPr lang="nl-NL" sz="2000"/>
              <a:t>Duurzaam voedselsysteem</a:t>
            </a:r>
          </a:p>
          <a:p>
            <a:r>
              <a:rPr lang="nl-NL" sz="2000"/>
              <a:t>Voedselafdruk</a:t>
            </a:r>
          </a:p>
          <a:p>
            <a:r>
              <a:rPr lang="nl-NL" sz="2000"/>
              <a:t>Klimaatbelasting</a:t>
            </a:r>
          </a:p>
          <a:p>
            <a:r>
              <a:rPr lang="nl-NL" sz="2000"/>
              <a:t>Belasting van veeteelt op milieu</a:t>
            </a:r>
          </a:p>
          <a:p>
            <a:r>
              <a:rPr lang="nl-NL" sz="2000"/>
              <a:t>Aspecten van duurzaamheid:</a:t>
            </a:r>
          </a:p>
          <a:p>
            <a:pPr lvl="1"/>
            <a:r>
              <a:rPr lang="nl-NL" sz="2000" dirty="0"/>
              <a:t>Productieketen</a:t>
            </a:r>
          </a:p>
          <a:p>
            <a:pPr lvl="1"/>
            <a:r>
              <a:rPr lang="nl-NL" sz="2000" dirty="0"/>
              <a:t>Klimaatverandering</a:t>
            </a:r>
          </a:p>
          <a:p>
            <a:pPr lvl="1"/>
            <a:r>
              <a:rPr lang="nl-NL" sz="2000" dirty="0"/>
              <a:t>Waterverbruik</a:t>
            </a:r>
          </a:p>
          <a:p>
            <a:pPr lvl="1"/>
            <a:r>
              <a:rPr lang="nl-NL" sz="2000" dirty="0"/>
              <a:t>Bestrijdingsmiddelen en mest</a:t>
            </a:r>
          </a:p>
          <a:p>
            <a:pPr lvl="1"/>
            <a:r>
              <a:rPr lang="nl-NL" sz="2000" dirty="0"/>
              <a:t>Smog en geluidsoverlast</a:t>
            </a:r>
          </a:p>
          <a:p>
            <a:endParaRPr lang="nl-NL" sz="2000"/>
          </a:p>
        </p:txBody>
      </p:sp>
      <p:pic>
        <p:nvPicPr>
          <p:cNvPr id="4" name="Afbeelding 3"/>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619104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7493" b="978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a:t>Duurzaam voedselsysteem</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pPr marL="0" indent="0">
              <a:buNone/>
            </a:pPr>
            <a:r>
              <a:rPr lang="nl-NL" sz="1800"/>
              <a:t>Een duurzaam voedselsysteem voorziet in de voedingsbehoefte van alle mensen, nu en in de toekomst, en beschermt tegelijkertijd de ecologische systemen op aarde. </a:t>
            </a:r>
          </a:p>
          <a:p>
            <a:pPr marL="0" indent="0">
              <a:buNone/>
            </a:pPr>
            <a:r>
              <a:rPr lang="nl-NL" sz="1800"/>
              <a:t>Het huidige voedselsysteem is niet duurzaam.</a:t>
            </a:r>
          </a:p>
        </p:txBody>
      </p:sp>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2569046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92598" y="640263"/>
            <a:ext cx="5221266" cy="1344975"/>
          </a:xfrm>
        </p:spPr>
        <p:txBody>
          <a:bodyPr>
            <a:normAutofit/>
          </a:bodyPr>
          <a:lstStyle/>
          <a:p>
            <a:pPr algn="ctr"/>
            <a:r>
              <a:rPr lang="nl-NL" sz="4000"/>
              <a:t>Voedselafdruk</a:t>
            </a:r>
          </a:p>
        </p:txBody>
      </p:sp>
      <p:pic>
        <p:nvPicPr>
          <p:cNvPr id="1026" name="Picture 2" descr="https://www.voedingscentrum.nl/Assets/Uploads/voedingscentrum/Images/Consumenten/Mijn%20boodschappen/Duurzamer%20eten/Illustratie_voedselafdruk_def_72dpi.g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1248445"/>
            <a:ext cx="5126736" cy="4205661"/>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55CAB1A1-E61F-1B4B-ACEE-A3861100CA4E}"/>
              </a:ext>
            </a:extLst>
          </p:cNvPr>
          <p:cNvSpPr>
            <a:spLocks noGrp="1"/>
          </p:cNvSpPr>
          <p:nvPr>
            <p:ph idx="1"/>
          </p:nvPr>
        </p:nvSpPr>
        <p:spPr>
          <a:xfrm>
            <a:off x="6391903" y="2121763"/>
            <a:ext cx="5235490" cy="3773010"/>
          </a:xfrm>
        </p:spPr>
        <p:txBody>
          <a:bodyPr>
            <a:normAutofit fontScale="92500" lnSpcReduction="10000"/>
          </a:bodyPr>
          <a:lstStyle/>
          <a:p>
            <a:r>
              <a:rPr lang="nl-NL" sz="2000" dirty="0">
                <a:hlinkClick r:id="rId4"/>
              </a:rPr>
              <a:t>https://youtu.be/K3p_CyT0JZY?list=PLiBhru9DzrzSzm3-gXnFD3FIaKBXoAFZD</a:t>
            </a:r>
            <a:r>
              <a:rPr lang="nl-NL" sz="2000" dirty="0"/>
              <a:t> </a:t>
            </a:r>
            <a:endParaRPr lang="nl-NL" sz="2000" dirty="0">
              <a:hlinkClick r:id="rId5"/>
            </a:endParaRPr>
          </a:p>
          <a:p>
            <a:r>
              <a:rPr lang="nl-NL" sz="2000" dirty="0">
                <a:hlinkClick r:id="rId5"/>
              </a:rPr>
              <a:t>Voedselafdruk filmpje</a:t>
            </a:r>
            <a:endParaRPr lang="nl-NL" sz="2000" dirty="0"/>
          </a:p>
          <a:p>
            <a:r>
              <a:rPr lang="nl-NL" sz="2000" dirty="0">
                <a:hlinkClick r:id="rId6"/>
              </a:rPr>
              <a:t>https://www.voedingscentrum.nl/voedselafdruk</a:t>
            </a:r>
            <a:endParaRPr lang="nl-NL" sz="2000" dirty="0"/>
          </a:p>
          <a:p>
            <a:r>
              <a:rPr lang="nl-NL" dirty="0"/>
              <a:t>De Voedselafdruk is een model om de milieu-impact van ons voedingspatroon inzichtelijk te maken. Met de term ‘voedselafdruk’ bedoelen we de ecologische voetafdruk van de voedselconsumptie. </a:t>
            </a:r>
            <a:endParaRPr lang="nl-NL" sz="2000" dirty="0"/>
          </a:p>
          <a:p>
            <a:endParaRPr lang="nl-NL" sz="2000" dirty="0"/>
          </a:p>
          <a:p>
            <a:endParaRPr lang="nl-NL" sz="2000" dirty="0"/>
          </a:p>
        </p:txBody>
      </p:sp>
      <p:pic>
        <p:nvPicPr>
          <p:cNvPr id="5" name="Afbeelding 4"/>
          <p:cNvPicPr>
            <a:picLocks noChangeAspect="1"/>
          </p:cNvPicPr>
          <p:nvPr/>
        </p:nvPicPr>
        <p:blipFill>
          <a:blip r:embed="rId7"/>
          <a:stretch>
            <a:fillRect/>
          </a:stretch>
        </p:blipFill>
        <p:spPr>
          <a:xfrm>
            <a:off x="0" y="6165669"/>
            <a:ext cx="2169840" cy="692331"/>
          </a:xfrm>
          <a:prstGeom prst="rect">
            <a:avLst/>
          </a:prstGeom>
        </p:spPr>
      </p:pic>
    </p:spTree>
    <p:extLst>
      <p:ext uri="{BB962C8B-B14F-4D97-AF65-F5344CB8AC3E}">
        <p14:creationId xmlns:p14="http://schemas.microsoft.com/office/powerpoint/2010/main" val="390691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79" y="4526280"/>
            <a:ext cx="7410681" cy="1737360"/>
          </a:xfrm>
        </p:spPr>
        <p:txBody>
          <a:bodyPr>
            <a:normAutofit/>
          </a:bodyPr>
          <a:lstStyle/>
          <a:p>
            <a:r>
              <a:rPr lang="nl-NL" sz="4800"/>
              <a:t>Klimaatbelasting</a:t>
            </a:r>
          </a:p>
        </p:txBody>
      </p:sp>
      <p:sp>
        <p:nvSpPr>
          <p:cNvPr id="3" name="Tijdelijke aanduiding voor inhoud 2"/>
          <p:cNvSpPr>
            <a:spLocks noGrp="1"/>
          </p:cNvSpPr>
          <p:nvPr>
            <p:ph idx="1"/>
          </p:nvPr>
        </p:nvSpPr>
        <p:spPr>
          <a:xfrm>
            <a:off x="640080" y="595293"/>
            <a:ext cx="5676637" cy="3463951"/>
          </a:xfrm>
        </p:spPr>
        <p:txBody>
          <a:bodyPr anchor="ctr">
            <a:normAutofit/>
          </a:bodyPr>
          <a:lstStyle/>
          <a:p>
            <a:r>
              <a:rPr lang="nl-NL" sz="1700"/>
              <a:t>Voedsel belast het klimaat door energieverbruik en de uitstoot van broeikasgassen. </a:t>
            </a:r>
          </a:p>
          <a:p>
            <a:endParaRPr lang="nl-NL" sz="1700"/>
          </a:p>
          <a:p>
            <a:r>
              <a:rPr lang="nl-NL" sz="1700"/>
              <a:t>Voor productie wordt een groot deel van het beschikbare land en water gebruikt. </a:t>
            </a:r>
          </a:p>
          <a:p>
            <a:endParaRPr lang="nl-NL" sz="1700"/>
          </a:p>
          <a:p>
            <a:r>
              <a:rPr lang="nl-NL" sz="1700"/>
              <a:t>Daarnaast zijn er milieuproblemen aan verbonden, zoals mestoverschot en overbevissing. </a:t>
            </a:r>
          </a:p>
          <a:p>
            <a:endParaRPr lang="nl-NL" sz="1700"/>
          </a:p>
          <a:p>
            <a:r>
              <a:rPr lang="nl-NL" sz="1700"/>
              <a:t>Vlees is het meest belastend voor het milieu, gevolgd door zuivel, dranken en bewerkte producten. </a:t>
            </a:r>
          </a:p>
          <a:p>
            <a:endParaRPr lang="nl-NL" sz="1700"/>
          </a:p>
        </p:txBody>
      </p:sp>
      <p:sp>
        <p:nvSpPr>
          <p:cNvPr id="11" name="Freeform: Shape 10">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75439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12C61A-9558-4DE5-AFDB-898358AFB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21516" y="640263"/>
            <a:ext cx="6204984" cy="1344975"/>
          </a:xfrm>
        </p:spPr>
        <p:txBody>
          <a:bodyPr>
            <a:normAutofit/>
          </a:bodyPr>
          <a:lstStyle/>
          <a:p>
            <a:r>
              <a:rPr lang="nl-NL" sz="4000"/>
              <a:t>Belasting van veeteelt op het milieu </a:t>
            </a:r>
          </a:p>
        </p:txBody>
      </p:sp>
      <p:sp>
        <p:nvSpPr>
          <p:cNvPr id="5" name="Tijdelijke aanduiding voor inhoud 4"/>
          <p:cNvSpPr txBox="1">
            <a:spLocks noGrp="1"/>
          </p:cNvSpPr>
          <p:nvPr>
            <p:ph idx="1"/>
          </p:nvPr>
        </p:nvSpPr>
        <p:spPr>
          <a:xfrm>
            <a:off x="821515" y="2121762"/>
            <a:ext cx="6204984" cy="3626917"/>
          </a:xfrm>
          <a:prstGeom prst="rect">
            <a:avLst/>
          </a:prstGeom>
        </p:spPr>
        <p:txBody>
          <a:bodyPr rtlCol="0">
            <a:normAutofit/>
          </a:bodyPr>
          <a:lstStyle/>
          <a:p>
            <a:pPr marL="0" indent="0">
              <a:buNone/>
            </a:pPr>
            <a:r>
              <a:rPr lang="nl-NL" sz="2000" dirty="0"/>
              <a:t>Wereldwijd is veeteelt verantwoordelijk voor:</a:t>
            </a:r>
          </a:p>
          <a:p>
            <a:pPr marL="0" indent="0">
              <a:buNone/>
            </a:pPr>
            <a:r>
              <a:rPr lang="nl-NL" sz="2000" dirty="0"/>
              <a:t>+/- 18% van de broeikasemissies</a:t>
            </a:r>
          </a:p>
          <a:p>
            <a:pPr marL="0" indent="0">
              <a:buNone/>
            </a:pPr>
            <a:r>
              <a:rPr lang="nl-NL" sz="2000" dirty="0"/>
              <a:t>+/- 80%  van het landgebruik</a:t>
            </a:r>
          </a:p>
          <a:p>
            <a:pPr marL="0" indent="0">
              <a:buNone/>
            </a:pPr>
            <a:r>
              <a:rPr lang="nl-NL" sz="2000" dirty="0"/>
              <a:t>+/- 50% van het agrarisch watergebruik</a:t>
            </a:r>
          </a:p>
          <a:p>
            <a:pPr marL="0" indent="0">
              <a:buNone/>
            </a:pPr>
            <a:r>
              <a:rPr lang="nl-NL" sz="2000" dirty="0"/>
              <a:t>Vlees veroorzaakt 40% van de klimaatbelasting door voedsel van de gemiddelde Nederlander. Vlees heeft zoveel impact omdat voor de productie van 1 kilo vlees ongeveer 5 kilo plantaardig voer nodig is. Minder vlees eten is dus goed voor het klimaat. </a:t>
            </a:r>
          </a:p>
        </p:txBody>
      </p:sp>
      <p:pic>
        <p:nvPicPr>
          <p:cNvPr id="7" name="Afbeelding 6"/>
          <p:cNvPicPr>
            <a:picLocks noChangeAspect="1"/>
          </p:cNvPicPr>
          <p:nvPr/>
        </p:nvPicPr>
        <p:blipFill rotWithShape="1">
          <a:blip r:embed="rId3"/>
          <a:srcRect t="13042" b="25507"/>
          <a:stretch/>
        </p:blipFill>
        <p:spPr>
          <a:xfrm>
            <a:off x="7829551" y="306910"/>
            <a:ext cx="4042409" cy="1863092"/>
          </a:xfrm>
          <a:prstGeom prst="rect">
            <a:avLst/>
          </a:prstGeom>
        </p:spPr>
      </p:pic>
      <p:pic>
        <p:nvPicPr>
          <p:cNvPr id="8" name="Afbeelding 7"/>
          <p:cNvPicPr>
            <a:picLocks noChangeAspect="1"/>
          </p:cNvPicPr>
          <p:nvPr/>
        </p:nvPicPr>
        <p:blipFill rotWithShape="1">
          <a:blip r:embed="rId4"/>
          <a:srcRect t="38343"/>
          <a:stretch/>
        </p:blipFill>
        <p:spPr>
          <a:xfrm>
            <a:off x="7829551" y="2330867"/>
            <a:ext cx="4042410" cy="1863093"/>
          </a:xfrm>
          <a:prstGeom prst="rect">
            <a:avLst/>
          </a:prstGeom>
        </p:spPr>
      </p:pic>
      <p:pic>
        <p:nvPicPr>
          <p:cNvPr id="6" name="Afbeelding 5"/>
          <p:cNvPicPr>
            <a:picLocks noChangeAspect="1"/>
          </p:cNvPicPr>
          <p:nvPr/>
        </p:nvPicPr>
        <p:blipFill rotWithShape="1">
          <a:blip r:embed="rId5"/>
          <a:srcRect t="22125" b="11139"/>
          <a:stretch/>
        </p:blipFill>
        <p:spPr>
          <a:xfrm>
            <a:off x="7829551" y="4354824"/>
            <a:ext cx="4042409" cy="1895153"/>
          </a:xfrm>
          <a:prstGeom prst="rect">
            <a:avLst/>
          </a:prstGeom>
        </p:spPr>
      </p:pic>
      <p:pic>
        <p:nvPicPr>
          <p:cNvPr id="9" name="Afbeelding 8"/>
          <p:cNvPicPr>
            <a:picLocks noChangeAspect="1"/>
          </p:cNvPicPr>
          <p:nvPr/>
        </p:nvPicPr>
        <p:blipFill>
          <a:blip r:embed="rId6"/>
          <a:stretch>
            <a:fillRect/>
          </a:stretch>
        </p:blipFill>
        <p:spPr>
          <a:xfrm>
            <a:off x="0" y="6165669"/>
            <a:ext cx="2169840" cy="692331"/>
          </a:xfrm>
          <a:prstGeom prst="rect">
            <a:avLst/>
          </a:prstGeom>
        </p:spPr>
      </p:pic>
    </p:spTree>
    <p:extLst>
      <p:ext uri="{BB962C8B-B14F-4D97-AF65-F5344CB8AC3E}">
        <p14:creationId xmlns:p14="http://schemas.microsoft.com/office/powerpoint/2010/main" val="1485794180"/>
      </p:ext>
    </p:extLst>
  </p:cSld>
  <p:clrMapOvr>
    <a:masterClrMapping/>
  </p:clrMapOvr>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754269-C79B-44E7-94CE-123474453AD9}">
  <ds:schemaRefs>
    <ds:schemaRef ds:uri="http://schemas.microsoft.com/sharepoint/v3/contenttype/forms"/>
  </ds:schemaRefs>
</ds:datastoreItem>
</file>

<file path=customXml/itemProps2.xml><?xml version="1.0" encoding="utf-8"?>
<ds:datastoreItem xmlns:ds="http://schemas.openxmlformats.org/officeDocument/2006/customXml" ds:itemID="{7A7DAFC3-7EEE-4071-BA85-C02B92603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AF4627-3698-4E85-BC86-FFBEA4E22BCA}">
  <ds:schemaRef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elements/1.1/"/>
    <ds:schemaRef ds:uri="04a8cfdc-dc7c-4728-8468-1752323b6dc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155</TotalTime>
  <Words>1601</Words>
  <Application>Microsoft Macintosh PowerPoint</Application>
  <PresentationFormat>Breedbeeld</PresentationFormat>
  <Paragraphs>165</Paragraphs>
  <Slides>18</Slides>
  <Notes>12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Calibri</vt:lpstr>
      <vt:lpstr>Calibri Light</vt:lpstr>
      <vt:lpstr>Kantoorthema</vt:lpstr>
      <vt:lpstr>Duurzaamheid van voeding</vt:lpstr>
      <vt:lpstr>PowerPoint-presentatie</vt:lpstr>
      <vt:lpstr>Lesdoelen</vt:lpstr>
      <vt:lpstr>Duurzaamheid in het dagelijks leven </vt:lpstr>
      <vt:lpstr>Lesinhoud</vt:lpstr>
      <vt:lpstr>Duurzaam voedselsysteem</vt:lpstr>
      <vt:lpstr>Voedselafdruk</vt:lpstr>
      <vt:lpstr>Klimaatbelasting</vt:lpstr>
      <vt:lpstr>Belasting van veeteelt op het milieu </vt:lpstr>
      <vt:lpstr>Aspecten van duurzaamheid: productieketen</vt:lpstr>
      <vt:lpstr>Aspecten van duurzaamheid: klimaatverandering</vt:lpstr>
      <vt:lpstr>PowerPoint-presentatie</vt:lpstr>
      <vt:lpstr>Aspecten van duurzaamheid: waterverbruik</vt:lpstr>
      <vt:lpstr>Aspecten van duurzaamheid: bestrijdingsmiddelen en mest</vt:lpstr>
      <vt:lpstr>Aspecten van duurzaamheid: smog en geluidsoverlast </vt:lpstr>
      <vt:lpstr>Tips voor duurzamer eten</vt:lpstr>
      <vt:lpstr>Product of dienst</vt:lpstr>
      <vt:lpstr>Herkomst voedingsmiddelen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Duurzaamheid van voeding</dc:title>
  <dc:creator>Mariska de Rouw</dc:creator>
  <cp:lastModifiedBy>Mariska de Rouw</cp:lastModifiedBy>
  <cp:revision>2</cp:revision>
  <dcterms:created xsi:type="dcterms:W3CDTF">2019-11-28T12:45:04Z</dcterms:created>
  <dcterms:modified xsi:type="dcterms:W3CDTF">2019-11-28T15:44:49Z</dcterms:modified>
</cp:coreProperties>
</file>